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80F28B-76FB-4BC9-B27C-833C8F68ED83}" v="196" dt="2024-07-20T11:56:13.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248" autoAdjust="0"/>
  </p:normalViewPr>
  <p:slideViewPr>
    <p:cSldViewPr snapToGrid="0">
      <p:cViewPr varScale="1">
        <p:scale>
          <a:sx n="61" d="100"/>
          <a:sy n="61" d="100"/>
        </p:scale>
        <p:origin x="152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iatou doucoure" userId="7af1bc00a6c4f757" providerId="LiveId" clId="{EE80F28B-76FB-4BC9-B27C-833C8F68ED83}"/>
    <pc:docChg chg="undo custSel modSld">
      <pc:chgData name="kadiatou doucoure" userId="7af1bc00a6c4f757" providerId="LiveId" clId="{EE80F28B-76FB-4BC9-B27C-833C8F68ED83}" dt="2024-07-20T12:04:51.079" v="2020" actId="20577"/>
      <pc:docMkLst>
        <pc:docMk/>
      </pc:docMkLst>
      <pc:sldChg chg="modNotesTx">
        <pc:chgData name="kadiatou doucoure" userId="7af1bc00a6c4f757" providerId="LiveId" clId="{EE80F28B-76FB-4BC9-B27C-833C8F68ED83}" dt="2024-07-19T21:15:15.948" v="855" actId="20577"/>
        <pc:sldMkLst>
          <pc:docMk/>
          <pc:sldMk cId="1563284937" sldId="257"/>
        </pc:sldMkLst>
      </pc:sldChg>
      <pc:sldChg chg="modSp mod modNotesTx">
        <pc:chgData name="kadiatou doucoure" userId="7af1bc00a6c4f757" providerId="LiveId" clId="{EE80F28B-76FB-4BC9-B27C-833C8F68ED83}" dt="2024-07-18T15:14:49.125" v="341"/>
        <pc:sldMkLst>
          <pc:docMk/>
          <pc:sldMk cId="2291524505" sldId="258"/>
        </pc:sldMkLst>
        <pc:spChg chg="mod">
          <ac:chgData name="kadiatou doucoure" userId="7af1bc00a6c4f757" providerId="LiveId" clId="{EE80F28B-76FB-4BC9-B27C-833C8F68ED83}" dt="2024-07-11T16:32:55.932" v="24" actId="20577"/>
          <ac:spMkLst>
            <pc:docMk/>
            <pc:sldMk cId="2291524505" sldId="258"/>
            <ac:spMk id="10" creationId="{D7FCA4DF-26FE-C15B-C9C7-43C4212D3A44}"/>
          </ac:spMkLst>
        </pc:spChg>
      </pc:sldChg>
      <pc:sldChg chg="delSp modSp mod modNotesTx">
        <pc:chgData name="kadiatou doucoure" userId="7af1bc00a6c4f757" providerId="LiveId" clId="{EE80F28B-76FB-4BC9-B27C-833C8F68ED83}" dt="2024-07-20T10:14:03.402" v="1126" actId="20577"/>
        <pc:sldMkLst>
          <pc:docMk/>
          <pc:sldMk cId="4274214560" sldId="259"/>
        </pc:sldMkLst>
        <pc:spChg chg="mod">
          <ac:chgData name="kadiatou doucoure" userId="7af1bc00a6c4f757" providerId="LiveId" clId="{EE80F28B-76FB-4BC9-B27C-833C8F68ED83}" dt="2024-07-11T16:33:42.318" v="31" actId="27636"/>
          <ac:spMkLst>
            <pc:docMk/>
            <pc:sldMk cId="4274214560" sldId="259"/>
            <ac:spMk id="13" creationId="{FDBBCED3-AD4F-43DA-B24F-B8D4E785FECF}"/>
          </ac:spMkLst>
        </pc:spChg>
        <pc:graphicFrameChg chg="del">
          <ac:chgData name="kadiatou doucoure" userId="7af1bc00a6c4f757" providerId="LiveId" clId="{EE80F28B-76FB-4BC9-B27C-833C8F68ED83}" dt="2024-07-11T16:33:29.522" v="26" actId="478"/>
          <ac:graphicFrameMkLst>
            <pc:docMk/>
            <pc:sldMk cId="4274214560" sldId="259"/>
            <ac:graphicFrameMk id="14" creationId="{13CE9056-588E-5E85-5362-BAAB9008890C}"/>
          </ac:graphicFrameMkLst>
        </pc:graphicFrameChg>
        <pc:graphicFrameChg chg="del">
          <ac:chgData name="kadiatou doucoure" userId="7af1bc00a6c4f757" providerId="LiveId" clId="{EE80F28B-76FB-4BC9-B27C-833C8F68ED83}" dt="2024-07-11T16:33:29.522" v="26" actId="478"/>
          <ac:graphicFrameMkLst>
            <pc:docMk/>
            <pc:sldMk cId="4274214560" sldId="259"/>
            <ac:graphicFrameMk id="15" creationId="{2BE3608E-1DB3-F6BF-4C69-304D4444DCA6}"/>
          </ac:graphicFrameMkLst>
        </pc:graphicFrameChg>
        <pc:graphicFrameChg chg="del">
          <ac:chgData name="kadiatou doucoure" userId="7af1bc00a6c4f757" providerId="LiveId" clId="{EE80F28B-76FB-4BC9-B27C-833C8F68ED83}" dt="2024-07-11T16:33:29.522" v="26" actId="478"/>
          <ac:graphicFrameMkLst>
            <pc:docMk/>
            <pc:sldMk cId="4274214560" sldId="259"/>
            <ac:graphicFrameMk id="17" creationId="{BCF0D4AE-DF4F-4B62-7592-8A40223BF635}"/>
          </ac:graphicFrameMkLst>
        </pc:graphicFrameChg>
        <pc:graphicFrameChg chg="del">
          <ac:chgData name="kadiatou doucoure" userId="7af1bc00a6c4f757" providerId="LiveId" clId="{EE80F28B-76FB-4BC9-B27C-833C8F68ED83}" dt="2024-07-11T16:33:29.522" v="26" actId="478"/>
          <ac:graphicFrameMkLst>
            <pc:docMk/>
            <pc:sldMk cId="4274214560" sldId="259"/>
            <ac:graphicFrameMk id="20" creationId="{75FF6FB8-8E37-92C0-9502-D72080DC558A}"/>
          </ac:graphicFrameMkLst>
        </pc:graphicFrameChg>
        <pc:picChg chg="mod">
          <ac:chgData name="kadiatou doucoure" userId="7af1bc00a6c4f757" providerId="LiveId" clId="{EE80F28B-76FB-4BC9-B27C-833C8F68ED83}" dt="2024-07-11T16:33:49.453" v="33" actId="14100"/>
          <ac:picMkLst>
            <pc:docMk/>
            <pc:sldMk cId="4274214560" sldId="259"/>
            <ac:picMk id="19" creationId="{32FA9EB9-082E-9EAD-71E3-0EBD1552B460}"/>
          </ac:picMkLst>
        </pc:picChg>
      </pc:sldChg>
      <pc:sldChg chg="modSp mod modNotesTx">
        <pc:chgData name="kadiatou doucoure" userId="7af1bc00a6c4f757" providerId="LiveId" clId="{EE80F28B-76FB-4BC9-B27C-833C8F68ED83}" dt="2024-07-16T15:38:21.983" v="285" actId="948"/>
        <pc:sldMkLst>
          <pc:docMk/>
          <pc:sldMk cId="4168930378" sldId="260"/>
        </pc:sldMkLst>
        <pc:spChg chg="mod">
          <ac:chgData name="kadiatou doucoure" userId="7af1bc00a6c4f757" providerId="LiveId" clId="{EE80F28B-76FB-4BC9-B27C-833C8F68ED83}" dt="2024-07-11T16:47:04.674" v="186" actId="123"/>
          <ac:spMkLst>
            <pc:docMk/>
            <pc:sldMk cId="4168930378" sldId="260"/>
            <ac:spMk id="4" creationId="{E7240A4F-3EDB-5371-7829-0D80FCAFC069}"/>
          </ac:spMkLst>
        </pc:spChg>
        <pc:graphicFrameChg chg="mod">
          <ac:chgData name="kadiatou doucoure" userId="7af1bc00a6c4f757" providerId="LiveId" clId="{EE80F28B-76FB-4BC9-B27C-833C8F68ED83}" dt="2024-07-11T16:34:12.044" v="34" actId="1076"/>
          <ac:graphicFrameMkLst>
            <pc:docMk/>
            <pc:sldMk cId="4168930378" sldId="260"/>
            <ac:graphicFrameMk id="7" creationId="{C6E3BE5B-DB81-C750-796A-815C41FEC36A}"/>
          </ac:graphicFrameMkLst>
        </pc:graphicFrameChg>
      </pc:sldChg>
      <pc:sldChg chg="addSp modSp mod modNotesTx">
        <pc:chgData name="kadiatou doucoure" userId="7af1bc00a6c4f757" providerId="LiveId" clId="{EE80F28B-76FB-4BC9-B27C-833C8F68ED83}" dt="2024-07-20T11:52:51.412" v="1495" actId="20577"/>
        <pc:sldMkLst>
          <pc:docMk/>
          <pc:sldMk cId="2086102572" sldId="261"/>
        </pc:sldMkLst>
        <pc:spChg chg="add mod ord">
          <ac:chgData name="kadiatou doucoure" userId="7af1bc00a6c4f757" providerId="LiveId" clId="{EE80F28B-76FB-4BC9-B27C-833C8F68ED83}" dt="2024-07-11T16:36:48.619" v="57" actId="207"/>
          <ac:spMkLst>
            <pc:docMk/>
            <pc:sldMk cId="2086102572" sldId="261"/>
            <ac:spMk id="3" creationId="{2DEE86C5-8349-0D11-39E8-E797373A560B}"/>
          </ac:spMkLst>
        </pc:spChg>
        <pc:spChg chg="add mod">
          <ac:chgData name="kadiatou doucoure" userId="7af1bc00a6c4f757" providerId="LiveId" clId="{EE80F28B-76FB-4BC9-B27C-833C8F68ED83}" dt="2024-07-11T16:38:22.592" v="95" actId="20577"/>
          <ac:spMkLst>
            <pc:docMk/>
            <pc:sldMk cId="2086102572" sldId="261"/>
            <ac:spMk id="6" creationId="{69AD617C-B92A-99D3-0430-1A80EB8B606C}"/>
          </ac:spMkLst>
        </pc:spChg>
        <pc:picChg chg="mod modCrop">
          <ac:chgData name="kadiatou doucoure" userId="7af1bc00a6c4f757" providerId="LiveId" clId="{EE80F28B-76FB-4BC9-B27C-833C8F68ED83}" dt="2024-07-11T16:35:23.134" v="47" actId="14100"/>
          <ac:picMkLst>
            <pc:docMk/>
            <pc:sldMk cId="2086102572" sldId="261"/>
            <ac:picMk id="7" creationId="{9D19ED54-3149-257D-758A-24188FBF6342}"/>
          </ac:picMkLst>
        </pc:picChg>
        <pc:picChg chg="mod">
          <ac:chgData name="kadiatou doucoure" userId="7af1bc00a6c4f757" providerId="LiveId" clId="{EE80F28B-76FB-4BC9-B27C-833C8F68ED83}" dt="2024-07-11T16:34:30.114" v="36" actId="1076"/>
          <ac:picMkLst>
            <pc:docMk/>
            <pc:sldMk cId="2086102572" sldId="261"/>
            <ac:picMk id="9" creationId="{48124841-E9A2-F11A-321A-2F34EC77414F}"/>
          </ac:picMkLst>
        </pc:picChg>
        <pc:cxnChg chg="add mod">
          <ac:chgData name="kadiatou doucoure" userId="7af1bc00a6c4f757" providerId="LiveId" clId="{EE80F28B-76FB-4BC9-B27C-833C8F68ED83}" dt="2024-07-11T16:37:48.992" v="59" actId="13822"/>
          <ac:cxnSpMkLst>
            <pc:docMk/>
            <pc:sldMk cId="2086102572" sldId="261"/>
            <ac:cxnSpMk id="5" creationId="{D8221809-01AA-2DE4-B219-9A5BA8A40D4F}"/>
          </ac:cxnSpMkLst>
        </pc:cxnChg>
      </pc:sldChg>
      <pc:sldChg chg="addSp delSp modSp mod modNotesTx">
        <pc:chgData name="kadiatou doucoure" userId="7af1bc00a6c4f757" providerId="LiveId" clId="{EE80F28B-76FB-4BC9-B27C-833C8F68ED83}" dt="2024-07-20T12:04:51.079" v="2020" actId="20577"/>
        <pc:sldMkLst>
          <pc:docMk/>
          <pc:sldMk cId="512292837" sldId="262"/>
        </pc:sldMkLst>
        <pc:spChg chg="mod">
          <ac:chgData name="kadiatou doucoure" userId="7af1bc00a6c4f757" providerId="LiveId" clId="{EE80F28B-76FB-4BC9-B27C-833C8F68ED83}" dt="2024-07-11T16:44:48.601" v="165" actId="14100"/>
          <ac:spMkLst>
            <pc:docMk/>
            <pc:sldMk cId="512292837" sldId="262"/>
            <ac:spMk id="2" creationId="{9236D374-E846-2C60-51BE-D8F0F400DCB6}"/>
          </ac:spMkLst>
        </pc:spChg>
        <pc:picChg chg="mod modCrop">
          <ac:chgData name="kadiatou doucoure" userId="7af1bc00a6c4f757" providerId="LiveId" clId="{EE80F28B-76FB-4BC9-B27C-833C8F68ED83}" dt="2024-07-11T16:44:20.857" v="157" actId="1076"/>
          <ac:picMkLst>
            <pc:docMk/>
            <pc:sldMk cId="512292837" sldId="262"/>
            <ac:picMk id="4" creationId="{16597929-3D29-E02D-F63A-3768CB87C95B}"/>
          </ac:picMkLst>
        </pc:picChg>
        <pc:picChg chg="mod modCrop">
          <ac:chgData name="kadiatou doucoure" userId="7af1bc00a6c4f757" providerId="LiveId" clId="{EE80F28B-76FB-4BC9-B27C-833C8F68ED83}" dt="2024-07-11T16:44:29.707" v="159" actId="1076"/>
          <ac:picMkLst>
            <pc:docMk/>
            <pc:sldMk cId="512292837" sldId="262"/>
            <ac:picMk id="6" creationId="{E34B7E16-51D0-7FFC-5E27-116119E07900}"/>
          </ac:picMkLst>
        </pc:picChg>
        <pc:picChg chg="add del mod modCrop">
          <ac:chgData name="kadiatou doucoure" userId="7af1bc00a6c4f757" providerId="LiveId" clId="{EE80F28B-76FB-4BC9-B27C-833C8F68ED83}" dt="2024-07-11T16:45:09.825" v="169" actId="1076"/>
          <ac:picMkLst>
            <pc:docMk/>
            <pc:sldMk cId="512292837" sldId="262"/>
            <ac:picMk id="10" creationId="{E1B97135-416B-C87A-454B-89690AAD45F0}"/>
          </ac:picMkLst>
        </pc:picChg>
        <pc:picChg chg="mod modCrop">
          <ac:chgData name="kadiatou doucoure" userId="7af1bc00a6c4f757" providerId="LiveId" clId="{EE80F28B-76FB-4BC9-B27C-833C8F68ED83}" dt="2024-07-11T16:44:35.771" v="160" actId="1076"/>
          <ac:picMkLst>
            <pc:docMk/>
            <pc:sldMk cId="512292837" sldId="262"/>
            <ac:picMk id="12" creationId="{667D2CAD-2623-B690-EF87-2E59EC41B365}"/>
          </ac:picMkLst>
        </pc:picChg>
        <pc:picChg chg="mod">
          <ac:chgData name="kadiatou doucoure" userId="7af1bc00a6c4f757" providerId="LiveId" clId="{EE80F28B-76FB-4BC9-B27C-833C8F68ED83}" dt="2024-07-11T16:45:16.967" v="172" actId="14100"/>
          <ac:picMkLst>
            <pc:docMk/>
            <pc:sldMk cId="512292837" sldId="262"/>
            <ac:picMk id="13" creationId="{2A862F56-D55A-3413-C348-3710B52B2858}"/>
          </ac:picMkLst>
        </pc:picChg>
      </pc:sldChg>
      <pc:sldChg chg="modNotesTx">
        <pc:chgData name="kadiatou doucoure" userId="7af1bc00a6c4f757" providerId="LiveId" clId="{EE80F28B-76FB-4BC9-B27C-833C8F68ED83}" dt="2024-07-16T15:44:11.939" v="299" actId="20577"/>
        <pc:sldMkLst>
          <pc:docMk/>
          <pc:sldMk cId="3417421029" sldId="265"/>
        </pc:sldMkLst>
      </pc:sldChg>
      <pc:sldChg chg="modNotesTx">
        <pc:chgData name="kadiatou doucoure" userId="7af1bc00a6c4f757" providerId="LiveId" clId="{EE80F28B-76FB-4BC9-B27C-833C8F68ED83}" dt="2024-07-18T14:36:56.075" v="306"/>
        <pc:sldMkLst>
          <pc:docMk/>
          <pc:sldMk cId="1062454206" sldId="267"/>
        </pc:sldMkLst>
      </pc:sldChg>
      <pc:sldChg chg="modNotesTx">
        <pc:chgData name="kadiatou doucoure" userId="7af1bc00a6c4f757" providerId="LiveId" clId="{EE80F28B-76FB-4BC9-B27C-833C8F68ED83}" dt="2024-07-18T14:48:46.487" v="322"/>
        <pc:sldMkLst>
          <pc:docMk/>
          <pc:sldMk cId="1052352288" sldId="268"/>
        </pc:sldMkLst>
      </pc:sldChg>
      <pc:sldChg chg="modSp mod modNotesTx">
        <pc:chgData name="kadiatou doucoure" userId="7af1bc00a6c4f757" providerId="LiveId" clId="{EE80F28B-76FB-4BC9-B27C-833C8F68ED83}" dt="2024-07-18T14:52:07.888" v="327"/>
        <pc:sldMkLst>
          <pc:docMk/>
          <pc:sldMk cId="3427500334" sldId="269"/>
        </pc:sldMkLst>
        <pc:spChg chg="mod">
          <ac:chgData name="kadiatou doucoure" userId="7af1bc00a6c4f757" providerId="LiveId" clId="{EE80F28B-76FB-4BC9-B27C-833C8F68ED83}" dt="2024-07-18T14:49:35.517" v="323" actId="1076"/>
          <ac:spMkLst>
            <pc:docMk/>
            <pc:sldMk cId="3427500334" sldId="269"/>
            <ac:spMk id="4" creationId="{FF6514BC-8DE0-9ECF-DFB3-A5DD65404221}"/>
          </ac:spMkLst>
        </pc:spChg>
      </pc:sldChg>
      <pc:sldChg chg="modSp mod">
        <pc:chgData name="kadiatou doucoure" userId="7af1bc00a6c4f757" providerId="LiveId" clId="{EE80F28B-76FB-4BC9-B27C-833C8F68ED83}" dt="2024-07-18T14:52:18.668" v="328" actId="1076"/>
        <pc:sldMkLst>
          <pc:docMk/>
          <pc:sldMk cId="2181711303" sldId="270"/>
        </pc:sldMkLst>
        <pc:spChg chg="mod">
          <ac:chgData name="kadiatou doucoure" userId="7af1bc00a6c4f757" providerId="LiveId" clId="{EE80F28B-76FB-4BC9-B27C-833C8F68ED83}" dt="2024-07-18T14:52:18.668" v="328" actId="1076"/>
          <ac:spMkLst>
            <pc:docMk/>
            <pc:sldMk cId="2181711303" sldId="270"/>
            <ac:spMk id="7" creationId="{AA0265B0-3439-6AB6-13BD-CFAD4923171C}"/>
          </ac:spMkLst>
        </pc:spChg>
      </pc:sldChg>
      <pc:sldChg chg="modNotesTx">
        <pc:chgData name="kadiatou doucoure" userId="7af1bc00a6c4f757" providerId="LiveId" clId="{EE80F28B-76FB-4BC9-B27C-833C8F68ED83}" dt="2024-07-18T14:55:34.350" v="329"/>
        <pc:sldMkLst>
          <pc:docMk/>
          <pc:sldMk cId="186380551" sldId="272"/>
        </pc:sldMkLst>
      </pc:sldChg>
      <pc:sldChg chg="modNotesTx">
        <pc:chgData name="kadiatou doucoure" userId="7af1bc00a6c4f757" providerId="LiveId" clId="{EE80F28B-76FB-4BC9-B27C-833C8F68ED83}" dt="2024-07-18T15:01:29.090" v="333"/>
        <pc:sldMkLst>
          <pc:docMk/>
          <pc:sldMk cId="211114615" sldId="275"/>
        </pc:sldMkLst>
      </pc:sldChg>
      <pc:sldChg chg="modNotesTx">
        <pc:chgData name="kadiatou doucoure" userId="7af1bc00a6c4f757" providerId="LiveId" clId="{EE80F28B-76FB-4BC9-B27C-833C8F68ED83}" dt="2024-07-18T15:05:24.575" v="337"/>
        <pc:sldMkLst>
          <pc:docMk/>
          <pc:sldMk cId="4026028028" sldId="276"/>
        </pc:sldMkLst>
      </pc:sldChg>
      <pc:sldChg chg="modNotesTx">
        <pc:chgData name="kadiatou doucoure" userId="7af1bc00a6c4f757" providerId="LiveId" clId="{EE80F28B-76FB-4BC9-B27C-833C8F68ED83}" dt="2024-07-18T15:09:54.804" v="340"/>
        <pc:sldMkLst>
          <pc:docMk/>
          <pc:sldMk cId="1916037239"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L"/>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5C9D5-24D1-4FEE-8DB3-6512E8330C21}" type="datetimeFigureOut">
              <a:rPr lang="fr-ML" smtClean="0"/>
              <a:t>18/07/2024</a:t>
            </a:fld>
            <a:endParaRPr lang="fr-ML"/>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L"/>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L"/>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4BA6D-BBE3-4E88-9227-4BD3C537646D}" type="slidenum">
              <a:rPr lang="fr-ML" smtClean="0"/>
              <a:t>‹N°›</a:t>
            </a:fld>
            <a:endParaRPr lang="fr-ML"/>
          </a:p>
        </p:txBody>
      </p:sp>
    </p:spTree>
    <p:extLst>
      <p:ext uri="{BB962C8B-B14F-4D97-AF65-F5344CB8AC3E}">
        <p14:creationId xmlns:p14="http://schemas.microsoft.com/office/powerpoint/2010/main" val="73782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dirty="0"/>
              <a:t>Afin d’aider les autres agences à mieux d’accompagner les clients, l’agence à mise en place le projet Data </a:t>
            </a:r>
            <a:r>
              <a:rPr lang="fr-ML" dirty="0" err="1"/>
              <a:t>Immo</a:t>
            </a:r>
            <a:r>
              <a:rPr lang="fr-ML" dirty="0"/>
              <a:t> dont l’objectif est de créer une base de données avec toutes les transactions immobilières et foncières.</a:t>
            </a:r>
          </a:p>
          <a:p>
            <a:endParaRPr lang="fr-ML" dirty="0"/>
          </a:p>
          <a:p>
            <a:r>
              <a:rPr lang="fr-ML" dirty="0"/>
              <a:t>Pour amener à bien ce projet, nous devons dans un premier temps recueillir les informations qui répondent à la norme RGPD  garantissant la sécurité des données et la protection des informations personnelles</a:t>
            </a:r>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2</a:t>
            </a:fld>
            <a:endParaRPr lang="fr-ML"/>
          </a:p>
        </p:txBody>
      </p:sp>
    </p:spTree>
    <p:extLst>
      <p:ext uri="{BB962C8B-B14F-4D97-AF65-F5344CB8AC3E}">
        <p14:creationId xmlns:p14="http://schemas.microsoft.com/office/powerpoint/2010/main" val="880915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quatrième requête SQL calcule le nombre de ventes d'appartements par nombre de pièces, puis calcule et ordonne la proportion de ces ventes par rapport au total des ventes d'appartements entre le 1er janvier 2020 et le 30 juin 2020</a:t>
            </a:r>
          </a:p>
          <a:p>
            <a:endParaRPr lang="fr-FR" dirty="0"/>
          </a:p>
          <a:p>
            <a:r>
              <a:rPr lang="fr-FR" b="1" dirty="0"/>
              <a:t>WITH TotalVentes AS (...)</a:t>
            </a:r>
            <a:r>
              <a:rPr lang="fr-FR" dirty="0"/>
              <a:t>:</a:t>
            </a:r>
          </a:p>
          <a:p>
            <a:pPr>
              <a:buFont typeface="Arial" panose="020B0604020202020204" pitchFamily="34" charset="0"/>
              <a:buChar char="•"/>
            </a:pPr>
            <a:r>
              <a:rPr lang="fr-FR" dirty="0"/>
              <a:t>Utilise une Common Table Expression (CTE) pour créer un sous-ensemble de données nommé TotalVentes. Ce sous-ensemble calcule le total des ventes d'appartements sur la période spécifiée.</a:t>
            </a:r>
          </a:p>
          <a:p>
            <a:r>
              <a:rPr lang="fr-FR" b="1" dirty="0"/>
              <a:t>SELECT COUNT(*) AS total_ventes</a:t>
            </a:r>
            <a:r>
              <a:rPr lang="fr-FR" dirty="0"/>
              <a:t>:</a:t>
            </a:r>
          </a:p>
          <a:p>
            <a:pPr>
              <a:buFont typeface="Arial" panose="020B0604020202020204" pitchFamily="34" charset="0"/>
              <a:buChar char="•"/>
            </a:pPr>
            <a:r>
              <a:rPr lang="fr-FR" dirty="0"/>
              <a:t>Compte le nombre total d'appartements vendus entre le 1er janvier 2020 et le 30 juin 2020 et le nomme total_ventes.</a:t>
            </a:r>
          </a:p>
          <a:p>
            <a:endParaRPr lang="fr-FR" dirty="0"/>
          </a:p>
          <a:p>
            <a:r>
              <a:rPr lang="fr-FR" dirty="0"/>
              <a:t>ROUND((COUNT(*)::decimal / tv.total_ventes) * 100, 2) AS proportion : Calcule la proportion de chaque groupe de ventes par rapport au total des ventes, et arrondit le résultat à deux décimales.</a:t>
            </a:r>
          </a:p>
          <a:p>
            <a:endParaRPr lang="fr-FR" dirty="0"/>
          </a:p>
          <a:p>
            <a:r>
              <a:rPr lang="fr-FR" b="1" dirty="0"/>
              <a:t>FROM bien b JOIN vente v ON b.id_bien = v.id_bien JOIN TotalVentes tv ON 1=1</a:t>
            </a:r>
            <a:r>
              <a:rPr lang="fr-FR" dirty="0"/>
              <a:t>:</a:t>
            </a:r>
          </a:p>
          <a:p>
            <a:pPr>
              <a:buFont typeface="Arial" panose="020B0604020202020204" pitchFamily="34" charset="0"/>
              <a:buChar char="•"/>
            </a:pPr>
            <a:r>
              <a:rPr lang="fr-FR" dirty="0"/>
              <a:t>Joint les tables bien et vente, ainsi que la CTE TotalVentes.</a:t>
            </a:r>
          </a:p>
          <a:p>
            <a:endParaRPr lang="fr-FR" dirty="0"/>
          </a:p>
          <a:p>
            <a:r>
              <a:rPr lang="fr-FR" dirty="0"/>
              <a:t>Une Common Table Expression (CTE), ou expression de table commune, est une fonctionnalité du SQL qui permet de définir un ensemble de résultats temporaires pouvant être référencés dans une requête SELECT, INSERT, UPDATE ou DELETE. Les CTE sont souvent utilisées pour améliorer la lisibilité et la maintenabilité des requêtes complexes.</a:t>
            </a:r>
          </a:p>
          <a:p>
            <a:endParaRPr lang="fr-FR" dirty="0"/>
          </a:p>
          <a:p>
            <a:r>
              <a:rPr lang="fr-FR" b="1" dirty="0"/>
              <a:t>Pourquoi utiliser ON 1=1 ?</a:t>
            </a:r>
          </a:p>
          <a:p>
            <a:r>
              <a:rPr lang="fr-FR" dirty="0"/>
              <a:t>La condition ON 1=1 est une technique courante pour effectuer une jointure </a:t>
            </a:r>
            <a:r>
              <a:rPr lang="fr-FR" dirty="0" err="1"/>
              <a:t>cartésienne</a:t>
            </a:r>
            <a:r>
              <a:rPr lang="fr-FR" dirty="0"/>
              <a:t> entre les ensembles de résultats. Cela est souvent utilisé dans les cas où il y a une seule ligne dans la CTE ou la table jointe et où on souhaite ajouter cette ligne à chaque ligne du résultat principal.</a:t>
            </a:r>
          </a:p>
          <a:p>
            <a:r>
              <a:rPr lang="fr-FR" b="1" dirty="0"/>
              <a:t>Dans votre contexte :</a:t>
            </a:r>
          </a:p>
          <a:p>
            <a:r>
              <a:rPr lang="fr-FR" dirty="0"/>
              <a:t>La CTE TotalVentes calcule le nombre total de ventes d'appartements durant une période spécifiée. Puis, en joignant cette CTE à la table principale bien et vente sans condition spécifique autre que ON 1=1, vous vous assurez que la valeur totale des ventes (qui est une seule valeur) est disponible pour chaque ligne de la table principale.</a:t>
            </a:r>
          </a:p>
          <a:p>
            <a:r>
              <a:rPr lang="fr-FR" dirty="0"/>
              <a:t>Cela vous permet de calculer la proportion des ventes par type d'appartement (nombre de pièces) par rapport au total des ventes.</a:t>
            </a:r>
          </a:p>
          <a:p>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12</a:t>
            </a:fld>
            <a:endParaRPr lang="fr-ML"/>
          </a:p>
        </p:txBody>
      </p:sp>
    </p:spTree>
    <p:extLst>
      <p:ext uri="{BB962C8B-B14F-4D97-AF65-F5344CB8AC3E}">
        <p14:creationId xmlns:p14="http://schemas.microsoft.com/office/powerpoint/2010/main" val="901472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round(Avg (v.Valeur/b.Surface_carrez)) as prix_m2_moyen : Calcule le prix moyen au mètre carré en divisant la valeur de vente (v.Valeur) par la surface en m² (b.Surface_carrez) et en prenant la moyenne de ces valeurs. Le résultat est arrondi et renommé en prix_m2_moyen.</a:t>
            </a:r>
          </a:p>
          <a:p>
            <a:endParaRPr lang="fr-FR" dirty="0"/>
          </a:p>
          <a:p>
            <a:r>
              <a:rPr lang="fr-FR" dirty="0"/>
              <a:t>b.Surface_carrez &gt; 0 : Exclut les biens dont la surface est nulle ou négative.</a:t>
            </a:r>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13</a:t>
            </a:fld>
            <a:endParaRPr lang="fr-ML"/>
          </a:p>
        </p:txBody>
      </p:sp>
    </p:spTree>
    <p:extLst>
      <p:ext uri="{BB962C8B-B14F-4D97-AF65-F5344CB8AC3E}">
        <p14:creationId xmlns:p14="http://schemas.microsoft.com/office/powerpoint/2010/main" val="27777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dirty="0"/>
              <a:t>WITH ventes_trimestre AS: Déclare une CTE nommée ventes_trimestre.</a:t>
            </a:r>
          </a:p>
          <a:p>
            <a:pPr>
              <a:buFont typeface="Arial" panose="020B0604020202020204" pitchFamily="34" charset="0"/>
              <a:buChar char="•"/>
            </a:pPr>
            <a:r>
              <a:rPr lang="fr-FR" dirty="0"/>
              <a:t>SELECT CASE ... END AS trimestre: Utilise une expression CASE pour classer chaque vente en fonction de son mois en "T1" (premier trimestre) ou "T2" (deuxième trimestre).</a:t>
            </a:r>
          </a:p>
          <a:p>
            <a:pPr>
              <a:buFont typeface="Arial" panose="020B0604020202020204" pitchFamily="34" charset="0"/>
              <a:buChar char="•"/>
            </a:pPr>
            <a:r>
              <a:rPr lang="fr-FR" dirty="0"/>
              <a:t>COUNT(*) AS nombre_vente: Compte le nombre de ventes pour chaque trimestre.</a:t>
            </a:r>
          </a:p>
          <a:p>
            <a:pPr>
              <a:buFont typeface="Arial" panose="020B0604020202020204" pitchFamily="34" charset="0"/>
              <a:buChar char="•"/>
            </a:pPr>
            <a:r>
              <a:rPr lang="fr-FR" dirty="0"/>
              <a:t>FROM vente v: Prend les données de la table vente avec l'alias v.</a:t>
            </a:r>
          </a:p>
          <a:p>
            <a:pPr>
              <a:buFont typeface="Arial" panose="020B0604020202020204" pitchFamily="34" charset="0"/>
              <a:buChar char="•"/>
            </a:pPr>
            <a:r>
              <a:rPr lang="fr-FR" dirty="0"/>
              <a:t>WHERE v.date BETWEEN '2020-01-01' AND '2020-06-30': Filtre les ventes entre le 1er janvier 2020 et le 30 juin 2020.</a:t>
            </a:r>
          </a:p>
          <a:p>
            <a:pPr>
              <a:buFont typeface="Arial" panose="020B0604020202020204" pitchFamily="34" charset="0"/>
              <a:buChar char="•"/>
            </a:pPr>
            <a:r>
              <a:rPr lang="fr-FR" dirty="0"/>
              <a:t>GROUP BY trimestre: Regroupe les résultats par trimestre.</a:t>
            </a:r>
          </a:p>
          <a:p>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16</a:t>
            </a:fld>
            <a:endParaRPr lang="fr-ML"/>
          </a:p>
        </p:txBody>
      </p:sp>
    </p:spTree>
    <p:extLst>
      <p:ext uri="{BB962C8B-B14F-4D97-AF65-F5344CB8AC3E}">
        <p14:creationId xmlns:p14="http://schemas.microsoft.com/office/powerpoint/2010/main" val="515430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ITH prix_m2 AS: Déclare une CTE nommée prix_m2.SELECT </a:t>
            </a:r>
            <a:r>
              <a:rPr lang="fr-FR" dirty="0" err="1"/>
              <a:t>b.Total_piece</a:t>
            </a:r>
            <a:r>
              <a:rPr lang="fr-FR" dirty="0"/>
              <a:t>, AVG(v.valeur / b.Surface_carrez) AS prix_m2_moyen: Sélectionne le nombre de pièces (Total_piece) et calcule le prix moyen par mètre carré (prix_m2_moyen) en divisant la valeur de vente par la surface </a:t>
            </a:r>
            <a:r>
              <a:rPr lang="fr-FR" dirty="0" err="1"/>
              <a:t>carrez.FROM</a:t>
            </a:r>
            <a:r>
              <a:rPr lang="fr-FR" dirty="0"/>
              <a:t> bien b JOIN vente v ON b.id_bien = v.id_bien: Joint les tables bien et vente sur la colonne </a:t>
            </a:r>
            <a:r>
              <a:rPr lang="fr-FR" dirty="0" err="1"/>
              <a:t>id_bien.WHERE</a:t>
            </a:r>
            <a:r>
              <a:rPr lang="fr-FR" dirty="0"/>
              <a:t> b.type_local = 'Appartement': Filtre les résultats pour inclure uniquement les </a:t>
            </a:r>
            <a:r>
              <a:rPr lang="fr-FR" dirty="0" err="1"/>
              <a:t>appartements.GROUP</a:t>
            </a:r>
            <a:r>
              <a:rPr lang="fr-FR" dirty="0"/>
              <a:t> BY </a:t>
            </a:r>
            <a:r>
              <a:rPr lang="fr-FR" dirty="0" err="1"/>
              <a:t>b.Total_piece</a:t>
            </a:r>
            <a:r>
              <a:rPr lang="fr-FR" dirty="0"/>
              <a:t>: Regroupe les résultats par le nombre de </a:t>
            </a:r>
            <a:r>
              <a:rPr lang="fr-FR" dirty="0" err="1"/>
              <a:t>pièces.HAVING</a:t>
            </a:r>
            <a:r>
              <a:rPr lang="fr-FR" dirty="0"/>
              <a:t> </a:t>
            </a:r>
            <a:r>
              <a:rPr lang="fr-FR" dirty="0" err="1"/>
              <a:t>b.Total_piece</a:t>
            </a:r>
            <a:r>
              <a:rPr lang="fr-FR" dirty="0"/>
              <a:t> IN (2, 3): Filtre les groupes pour inclure uniquement les appartements de 2 et 3 pièces.</a:t>
            </a:r>
          </a:p>
          <a:p>
            <a:endParaRPr lang="fr-FR" dirty="0"/>
          </a:p>
          <a:p>
            <a:r>
              <a:rPr lang="fr-FR" dirty="0"/>
              <a:t>SELECT (p3.prix_m2_moyen - p2.prix_m2_moyen) / p2.prix_m2_moyen * 100 AS </a:t>
            </a:r>
            <a:r>
              <a:rPr lang="fr-FR" dirty="0" err="1"/>
              <a:t>difference_pourcentage</a:t>
            </a:r>
            <a:r>
              <a:rPr lang="fr-FR" dirty="0"/>
              <a:t>: Calcule la différence en pourcentage entre le prix moyen par mètre carré des appartements de 3 pièces (p3.prix_m2_moyen) et de 2 pièces (p2.prix_m2_moyen).FROM (SELECT prix_m2_moyen FROM prix_m2 WHERE Total_piece = 2) p2: Sélectionne le prix moyen par mètre carré pour les appartements de 2 </a:t>
            </a:r>
            <a:r>
              <a:rPr lang="fr-FR" dirty="0" err="1"/>
              <a:t>pièces.FROM</a:t>
            </a:r>
            <a:r>
              <a:rPr lang="fr-FR" dirty="0"/>
              <a:t> (SELECT prix_m2_moyen FROM prix_m2 WHERE Total_piece = 3) p3: Sélectionne le prix moyen par mètre carré pour les appartements de 3 pièces.</a:t>
            </a:r>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19</a:t>
            </a:fld>
            <a:endParaRPr lang="fr-ML"/>
          </a:p>
        </p:txBody>
      </p:sp>
    </p:spTree>
    <p:extLst>
      <p:ext uri="{BB962C8B-B14F-4D97-AF65-F5344CB8AC3E}">
        <p14:creationId xmlns:p14="http://schemas.microsoft.com/office/powerpoint/2010/main" val="416464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SELECT </a:t>
            </a:r>
            <a:r>
              <a:rPr lang="fr-FR" dirty="0" err="1"/>
              <a:t>nom_commune</a:t>
            </a:r>
            <a:r>
              <a:rPr lang="fr-FR" dirty="0"/>
              <a:t>, </a:t>
            </a:r>
            <a:r>
              <a:rPr lang="fr-FR" dirty="0" err="1"/>
              <a:t>code_departement</a:t>
            </a:r>
            <a:r>
              <a:rPr lang="fr-FR" dirty="0"/>
              <a:t>, </a:t>
            </a:r>
            <a:r>
              <a:rPr lang="fr-FR" dirty="0" err="1"/>
              <a:t>moyenne_valeur</a:t>
            </a:r>
            <a:r>
              <a:rPr lang="fr-FR" dirty="0"/>
              <a:t>, ROW_NUMBER() OVER (PARTITION BY </a:t>
            </a:r>
            <a:r>
              <a:rPr lang="fr-FR" dirty="0" err="1"/>
              <a:t>code_departement</a:t>
            </a:r>
            <a:r>
              <a:rPr lang="fr-FR" dirty="0"/>
              <a:t> ORDER BY </a:t>
            </a:r>
            <a:r>
              <a:rPr lang="fr-FR" dirty="0" err="1"/>
              <a:t>moyenne_valeur</a:t>
            </a:r>
            <a:r>
              <a:rPr lang="fr-FR" dirty="0"/>
              <a:t> DESC) AS </a:t>
            </a:r>
            <a:r>
              <a:rPr lang="fr-FR" dirty="0" err="1"/>
              <a:t>rank</a:t>
            </a:r>
            <a:r>
              <a:rPr lang="fr-FR" dirty="0"/>
              <a:t>: Sélectionne le nom de la commune, le code du département, la valeur moyenne et attribue un rang à chaque commune en fonction de la valeur moyenne dans chaque département, de la plus élevée à la plus basse (ROW_NUMBER()).</a:t>
            </a:r>
          </a:p>
          <a:p>
            <a:endParaRPr lang="fr-FR" dirty="0"/>
          </a:p>
          <a:p>
            <a:r>
              <a:rPr lang="fr-FR" dirty="0"/>
              <a:t>ELECT </a:t>
            </a:r>
            <a:r>
              <a:rPr lang="fr-FR" dirty="0" err="1"/>
              <a:t>nom_commune</a:t>
            </a:r>
            <a:r>
              <a:rPr lang="fr-FR" dirty="0"/>
              <a:t>, </a:t>
            </a:r>
            <a:r>
              <a:rPr lang="fr-FR" dirty="0" err="1"/>
              <a:t>code_departement</a:t>
            </a:r>
            <a:r>
              <a:rPr lang="fr-FR" dirty="0"/>
              <a:t>, ROUND(</a:t>
            </a:r>
            <a:r>
              <a:rPr lang="fr-FR" dirty="0" err="1"/>
              <a:t>moyenne_valeur</a:t>
            </a:r>
            <a:r>
              <a:rPr lang="fr-FR" dirty="0"/>
              <a:t>): Sélectionne le nom de la commune, le code du département et la valeur moyenne arrondie (ROUND(</a:t>
            </a:r>
            <a:r>
              <a:rPr lang="fr-FR" dirty="0" err="1"/>
              <a:t>moyenne_valeur</a:t>
            </a:r>
            <a:r>
              <a:rPr lang="fr-FR" dirty="0"/>
              <a:t>)).FROM </a:t>
            </a:r>
            <a:r>
              <a:rPr lang="fr-FR" dirty="0" err="1"/>
              <a:t>top_commune</a:t>
            </a:r>
            <a:r>
              <a:rPr lang="fr-FR" dirty="0"/>
              <a:t> WHERE </a:t>
            </a:r>
            <a:r>
              <a:rPr lang="fr-FR" dirty="0" err="1"/>
              <a:t>rank</a:t>
            </a:r>
            <a:r>
              <a:rPr lang="fr-FR" dirty="0"/>
              <a:t> &lt;= 3: Filtre pour inclure uniquement les trois premières communes (rangées) de chaque département (</a:t>
            </a:r>
            <a:r>
              <a:rPr lang="fr-FR" dirty="0" err="1"/>
              <a:t>rank</a:t>
            </a:r>
            <a:r>
              <a:rPr lang="fr-FR" dirty="0"/>
              <a:t> &lt;= 3).ORDER BY </a:t>
            </a:r>
            <a:r>
              <a:rPr lang="fr-FR" dirty="0" err="1"/>
              <a:t>code_departement</a:t>
            </a:r>
            <a:r>
              <a:rPr lang="fr-FR" dirty="0"/>
              <a:t>, </a:t>
            </a:r>
            <a:r>
              <a:rPr lang="fr-FR" dirty="0" err="1"/>
              <a:t>moyenne_valeur</a:t>
            </a:r>
            <a:r>
              <a:rPr lang="fr-FR" dirty="0"/>
              <a:t> DESC: Trie les résultats par code de département et par valeur moyenne décroissante.</a:t>
            </a:r>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20</a:t>
            </a:fld>
            <a:endParaRPr lang="fr-ML"/>
          </a:p>
        </p:txBody>
      </p:sp>
    </p:spTree>
    <p:extLst>
      <p:ext uri="{BB962C8B-B14F-4D97-AF65-F5344CB8AC3E}">
        <p14:creationId xmlns:p14="http://schemas.microsoft.com/office/powerpoint/2010/main" val="396784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SELECT </a:t>
            </a:r>
            <a:r>
              <a:rPr lang="fr-FR" dirty="0" err="1"/>
              <a:t>nom_commune</a:t>
            </a:r>
            <a:r>
              <a:rPr lang="fr-FR" dirty="0"/>
              <a:t>, population, </a:t>
            </a:r>
            <a:r>
              <a:rPr lang="fr-FR" dirty="0" err="1"/>
              <a:t>surface_carrez_moyenne</a:t>
            </a:r>
            <a:r>
              <a:rPr lang="fr-FR" dirty="0"/>
              <a:t>, </a:t>
            </a:r>
            <a:r>
              <a:rPr lang="fr-FR" dirty="0" err="1"/>
              <a:t>valeur_fonciere</a:t>
            </a:r>
            <a:r>
              <a:rPr lang="fr-FR" dirty="0"/>
              <a:t>, </a:t>
            </a:r>
            <a:r>
              <a:rPr lang="fr-FR" dirty="0" err="1"/>
              <a:t>nombre_transaction</a:t>
            </a:r>
            <a:r>
              <a:rPr lang="fr-FR" dirty="0"/>
              <a:t>, (</a:t>
            </a:r>
            <a:r>
              <a:rPr lang="fr-FR" dirty="0" err="1"/>
              <a:t>nombre_transaction</a:t>
            </a:r>
            <a:r>
              <a:rPr lang="fr-FR" dirty="0"/>
              <a:t>::FLOAT / population * 1000) AS transactions_pour_1000: Sélectionne le nom de la commune, la population, la superficie moyenne, la valeur foncière, le nombre de transactions et calcule le nombre de transactions pour 1 000 habitants (transactions_pour_1000).</a:t>
            </a:r>
          </a:p>
          <a:p>
            <a:endParaRPr lang="fr-ML" dirty="0"/>
          </a:p>
          <a:p>
            <a:r>
              <a:rPr lang="fr-FR" dirty="0"/>
              <a:t>SELECT </a:t>
            </a:r>
            <a:r>
              <a:rPr lang="fr-FR" dirty="0" err="1"/>
              <a:t>nom_commune</a:t>
            </a:r>
            <a:r>
              <a:rPr lang="fr-FR" dirty="0"/>
              <a:t>, population, </a:t>
            </a:r>
            <a:r>
              <a:rPr lang="fr-FR" dirty="0" err="1"/>
              <a:t>valeur_fonciere</a:t>
            </a:r>
            <a:r>
              <a:rPr lang="fr-FR" dirty="0"/>
              <a:t>, </a:t>
            </a:r>
            <a:r>
              <a:rPr lang="fr-FR" dirty="0" err="1"/>
              <a:t>surface_carrez_moyenne</a:t>
            </a:r>
            <a:r>
              <a:rPr lang="fr-FR" dirty="0"/>
              <a:t>, </a:t>
            </a:r>
            <a:r>
              <a:rPr lang="fr-FR" dirty="0" err="1"/>
              <a:t>nombre_transaction</a:t>
            </a:r>
            <a:r>
              <a:rPr lang="fr-FR" dirty="0"/>
              <a:t>, ROUND(transactions_pour_1000): Sélectionne le nom de la commune, la population, la valeur foncière, la superficie moyenne, le nombre de transactions et le nombre de transactions pour 1 000 habitants arrondi (ROUND(transactions_pour_1000)).FROM transactions_par_1000_habitants: Utilise la CTE transactions_par_1000_habitants pour obtenir les données </a:t>
            </a:r>
            <a:r>
              <a:rPr lang="fr-FR" dirty="0" err="1"/>
              <a:t>calculées.ORDER</a:t>
            </a:r>
            <a:r>
              <a:rPr lang="fr-FR" dirty="0"/>
              <a:t> BY transactions_pour_1000 DESC: Trie les résultats par nombre de transactions pour 1 000 habitants en ordre </a:t>
            </a:r>
            <a:r>
              <a:rPr lang="fr-FR" dirty="0" err="1"/>
              <a:t>décroissant.LIMIT</a:t>
            </a:r>
            <a:r>
              <a:rPr lang="fr-FR" dirty="0"/>
              <a:t> 20: Limite les résultats aux 20 premières communes.</a:t>
            </a:r>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21</a:t>
            </a:fld>
            <a:endParaRPr lang="fr-ML"/>
          </a:p>
        </p:txBody>
      </p:sp>
    </p:spTree>
    <p:extLst>
      <p:ext uri="{BB962C8B-B14F-4D97-AF65-F5344CB8AC3E}">
        <p14:creationId xmlns:p14="http://schemas.microsoft.com/office/powerpoint/2010/main" val="4106217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Même si les données de votre projet ne sont pas personnelles, il est crucial de les protéger et de garantir leur disponibilité. En suivant une stratégie de sauvegarde robuste et en appliquant les meilleures pratiques de gestion des données, vous pouvez minimiser les risques de perte de données et assurer la continuité de vos activités.</a:t>
            </a:r>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3</a:t>
            </a:fld>
            <a:endParaRPr lang="fr-ML"/>
          </a:p>
        </p:txBody>
      </p:sp>
    </p:spTree>
    <p:extLst>
      <p:ext uri="{BB962C8B-B14F-4D97-AF65-F5344CB8AC3E}">
        <p14:creationId xmlns:p14="http://schemas.microsoft.com/office/powerpoint/2010/main" val="2996182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dirty="0"/>
              <a:t>Nous avions à notre disposition les données:</a:t>
            </a:r>
          </a:p>
          <a:p>
            <a:endParaRPr lang="fr-ML" dirty="0"/>
          </a:p>
          <a:p>
            <a:pPr marL="171450" indent="-171450">
              <a:buFont typeface="Courier New" panose="02070309020205020404" pitchFamily="49" charset="0"/>
              <a:buChar char="o"/>
            </a:pPr>
            <a:r>
              <a:rPr lang="fr-ML" dirty="0"/>
              <a:t>Des demandes de valeurs foncières</a:t>
            </a:r>
          </a:p>
          <a:p>
            <a:pPr marL="171450" indent="-171450">
              <a:buFont typeface="Courier New" panose="02070309020205020404" pitchFamily="49" charset="0"/>
              <a:buChar char="o"/>
            </a:pPr>
            <a:r>
              <a:rPr lang="fr-ML" dirty="0"/>
              <a:t>Le résultat des recensements de la population</a:t>
            </a:r>
          </a:p>
          <a:p>
            <a:pPr marL="171450" indent="-171450">
              <a:buFont typeface="Courier New" panose="02070309020205020404" pitchFamily="49" charset="0"/>
              <a:buChar char="o"/>
            </a:pPr>
            <a:r>
              <a:rPr lang="fr-ML" dirty="0"/>
              <a:t>Les données sur les régions, avec le référentiel géographique</a:t>
            </a:r>
          </a:p>
          <a:p>
            <a:pPr marL="171450" indent="-171450">
              <a:buFont typeface="Courier New" panose="02070309020205020404" pitchFamily="49" charset="0"/>
              <a:buChar char="o"/>
            </a:pPr>
            <a:r>
              <a:rPr lang="fr-ML" dirty="0"/>
              <a:t>Un dictionnaire des données à compléter</a:t>
            </a:r>
          </a:p>
          <a:p>
            <a:pPr marL="171450" indent="-171450">
              <a:buFont typeface="Courier New" panose="02070309020205020404" pitchFamily="49" charset="0"/>
              <a:buChar char="o"/>
            </a:pPr>
            <a:r>
              <a:rPr lang="fr-ML" dirty="0"/>
              <a:t>Un schéma relationnel à récréer</a:t>
            </a:r>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4</a:t>
            </a:fld>
            <a:endParaRPr lang="fr-ML"/>
          </a:p>
        </p:txBody>
      </p:sp>
    </p:spTree>
    <p:extLst>
      <p:ext uri="{BB962C8B-B14F-4D97-AF65-F5344CB8AC3E}">
        <p14:creationId xmlns:p14="http://schemas.microsoft.com/office/powerpoint/2010/main" val="216163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dirty="0"/>
              <a:t>Différence entre la clé Primaire et la clé Secondaire:</a:t>
            </a:r>
          </a:p>
          <a:p>
            <a:endParaRPr lang="fr-ML" dirty="0"/>
          </a:p>
          <a:p>
            <a:pPr>
              <a:buFont typeface="Arial" panose="020B0604020202020204" pitchFamily="34" charset="0"/>
              <a:buNone/>
            </a:pPr>
            <a:r>
              <a:rPr lang="fr-ML" sz="1400" b="1" u="sng" dirty="0"/>
              <a:t>Clé Primaire</a:t>
            </a:r>
            <a:r>
              <a:rPr lang="fr-ML" dirty="0"/>
              <a:t>: </a:t>
            </a:r>
            <a:r>
              <a:rPr lang="fr-FR" dirty="0"/>
              <a:t>est un attribut (ou un ensemble d'attributs) qui identifie de manière unique chaque enregistrement dans une table.</a:t>
            </a:r>
          </a:p>
          <a:p>
            <a:pPr>
              <a:spcBef>
                <a:spcPts val="600"/>
              </a:spcBef>
              <a:spcAft>
                <a:spcPts val="600"/>
              </a:spcAft>
              <a:buFont typeface="Arial" panose="020B0604020202020204" pitchFamily="34" charset="0"/>
              <a:buChar char="•"/>
            </a:pPr>
            <a:r>
              <a:rPr lang="fr-FR" b="1" dirty="0"/>
              <a:t>Caractéristiques</a:t>
            </a:r>
            <a:r>
              <a:rPr lang="fr-FR" dirty="0"/>
              <a:t> :</a:t>
            </a:r>
            <a:r>
              <a:rPr lang="fr-FR" b="1" dirty="0"/>
              <a:t>Unicité</a:t>
            </a:r>
            <a:r>
              <a:rPr lang="fr-FR" dirty="0"/>
              <a:t> : Chaque valeur de la clé primaire doit être unique.</a:t>
            </a:r>
          </a:p>
          <a:p>
            <a:pPr>
              <a:spcBef>
                <a:spcPts val="600"/>
              </a:spcBef>
              <a:spcAft>
                <a:spcPts val="600"/>
              </a:spcAft>
              <a:buFont typeface="Arial" panose="020B0604020202020204" pitchFamily="34" charset="0"/>
              <a:buChar char="•"/>
            </a:pPr>
            <a:r>
              <a:rPr lang="fr-FR" b="1" dirty="0"/>
              <a:t>Non-nullité</a:t>
            </a:r>
            <a:r>
              <a:rPr lang="fr-FR" dirty="0"/>
              <a:t> : La clé primaire ne peut pas contenir de valeurs NULL.</a:t>
            </a:r>
          </a:p>
          <a:p>
            <a:pPr>
              <a:spcBef>
                <a:spcPts val="600"/>
              </a:spcBef>
              <a:spcAft>
                <a:spcPts val="600"/>
              </a:spcAft>
              <a:buFont typeface="Arial" panose="020B0604020202020204" pitchFamily="34" charset="0"/>
              <a:buChar char="•"/>
            </a:pPr>
            <a:r>
              <a:rPr lang="fr-FR" b="1" dirty="0"/>
              <a:t>Stable</a:t>
            </a:r>
            <a:r>
              <a:rPr lang="fr-FR" dirty="0"/>
              <a:t> : Les valeurs de la clé primaire ne doivent pas changer fréquemment.</a:t>
            </a:r>
          </a:p>
          <a:p>
            <a:endParaRPr lang="fr-ML" dirty="0"/>
          </a:p>
          <a:p>
            <a:pPr>
              <a:buFont typeface="Arial" panose="020B0604020202020204" pitchFamily="34" charset="0"/>
              <a:buNone/>
            </a:pPr>
            <a:r>
              <a:rPr lang="fr-ML" sz="1200" b="1" u="sng" dirty="0"/>
              <a:t>Clé Secondaire</a:t>
            </a:r>
            <a:r>
              <a:rPr lang="fr-ML" dirty="0"/>
              <a:t>: </a:t>
            </a:r>
            <a:r>
              <a:rPr lang="fr-FR" dirty="0"/>
              <a:t>(ou clé étrangère) est un attribut (ou un ensemble d'attributs) dans une table qui établit un lien avec une clé primaire d'une autre table.</a:t>
            </a:r>
          </a:p>
          <a:p>
            <a:pPr>
              <a:buFont typeface="Arial" panose="020B0604020202020204" pitchFamily="34" charset="0"/>
              <a:buChar char="•"/>
            </a:pPr>
            <a:r>
              <a:rPr lang="fr-FR" b="1" dirty="0"/>
              <a:t>Caractéristiques</a:t>
            </a:r>
            <a:r>
              <a:rPr lang="fr-FR" dirty="0"/>
              <a:t> :</a:t>
            </a:r>
            <a:r>
              <a:rPr lang="fr-FR" b="1" dirty="0"/>
              <a:t>Référence</a:t>
            </a:r>
            <a:r>
              <a:rPr lang="fr-FR" dirty="0"/>
              <a:t> : La clé secondaire fait référence à une clé primaire d'une autre table, créant une relation entre les tables.</a:t>
            </a:r>
          </a:p>
          <a:p>
            <a:pPr>
              <a:buFont typeface="Arial" panose="020B0604020202020204" pitchFamily="34" charset="0"/>
              <a:buChar char="•"/>
            </a:pPr>
            <a:r>
              <a:rPr lang="fr-FR" b="1" dirty="0"/>
              <a:t>Intégrité référentielle</a:t>
            </a:r>
            <a:r>
              <a:rPr lang="fr-FR" dirty="0"/>
              <a:t> : Les valeurs de la clé secondaire doivent correspondre aux valeurs existantes de la clé primaire de la table référencée, sauf si elles sont NULL (dans le cas où les clés étrangères sont autorisées à être NULL).</a:t>
            </a:r>
          </a:p>
          <a:p>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5</a:t>
            </a:fld>
            <a:endParaRPr lang="fr-ML"/>
          </a:p>
        </p:txBody>
      </p:sp>
    </p:spTree>
    <p:extLst>
      <p:ext uri="{BB962C8B-B14F-4D97-AF65-F5344CB8AC3E}">
        <p14:creationId xmlns:p14="http://schemas.microsoft.com/office/powerpoint/2010/main" val="3455027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Grace à l’outil </a:t>
            </a:r>
            <a:r>
              <a:rPr lang="fr-FR" dirty="0" err="1"/>
              <a:t>SQl</a:t>
            </a:r>
            <a:r>
              <a:rPr lang="fr-FR" dirty="0"/>
              <a:t> Power </a:t>
            </a:r>
            <a:r>
              <a:rPr lang="fr-FR" dirty="0" err="1"/>
              <a:t>Artitect</a:t>
            </a:r>
            <a:r>
              <a:rPr lang="fr-FR" dirty="0"/>
              <a:t>, nous avons créer le schéma relation 3NF (</a:t>
            </a:r>
            <a:r>
              <a:rPr lang="fr-FR" sz="1200" dirty="0">
                <a:latin typeface="Arial" panose="020B0604020202020204" pitchFamily="34" charset="0"/>
                <a:cs typeface="Arial" panose="020B0604020202020204" pitchFamily="34" charset="0"/>
              </a:rPr>
              <a:t>ce qui signifie que tous les attributs non-clés sont directement dépendants de la clé primaire, et qu'il n'y a pas de dépendances transitives). Avec la création de la nouvelle table Région dont la clé primaire </a:t>
            </a:r>
            <a:r>
              <a:rPr lang="fr-FR" sz="1200" dirty="0" err="1">
                <a:latin typeface="Arial" panose="020B0604020202020204" pitchFamily="34" charset="0"/>
                <a:cs typeface="Arial" panose="020B0604020202020204" pitchFamily="34" charset="0"/>
              </a:rPr>
              <a:t>Id_région</a:t>
            </a:r>
            <a:r>
              <a:rPr lang="fr-FR" sz="1200" dirty="0">
                <a:latin typeface="Arial" panose="020B0604020202020204" pitchFamily="34" charset="0"/>
                <a:cs typeface="Arial" panose="020B0604020202020204" pitchFamily="34" charset="0"/>
              </a:rPr>
              <a:t> ( aussi la clé </a:t>
            </a:r>
            <a:r>
              <a:rPr lang="fr-FR" sz="1200" dirty="0" err="1">
                <a:latin typeface="Arial" panose="020B0604020202020204" pitchFamily="34" charset="0"/>
                <a:cs typeface="Arial" panose="020B0604020202020204" pitchFamily="34" charset="0"/>
              </a:rPr>
              <a:t>sécondaire</a:t>
            </a:r>
            <a:r>
              <a:rPr lang="fr-FR" sz="1200" dirty="0">
                <a:latin typeface="Arial" panose="020B0604020202020204" pitchFamily="34" charset="0"/>
                <a:cs typeface="Arial" panose="020B0604020202020204" pitchFamily="34" charset="0"/>
              </a:rPr>
              <a:t> dans la tables commune) permet de créer la liaison avec la table commune.</a:t>
            </a:r>
            <a:endParaRPr lang="fr-ML" dirty="0"/>
          </a:p>
          <a:p>
            <a:endParaRPr lang="fr-FR" dirty="0"/>
          </a:p>
          <a:p>
            <a:r>
              <a:rPr lang="fr-FR" dirty="0"/>
              <a:t>Le schéma relationnel en Troisième Forme Normale (3NF) est une norme de normalisation des bases de données qui vise à réduire la redondance des données et à améliorer l'intégrité des données. </a:t>
            </a:r>
          </a:p>
          <a:p>
            <a:endParaRPr lang="fr-FR" dirty="0"/>
          </a:p>
          <a:p>
            <a:r>
              <a:rPr lang="fr-FR" b="1" dirty="0"/>
              <a:t>Première Forme Normale (1NF)</a:t>
            </a:r>
            <a:r>
              <a:rPr lang="fr-FR" dirty="0"/>
              <a:t> :</a:t>
            </a:r>
          </a:p>
          <a:p>
            <a:pPr>
              <a:buFont typeface="Arial" panose="020B0604020202020204" pitchFamily="34" charset="0"/>
              <a:buChar char="•"/>
            </a:pPr>
            <a:r>
              <a:rPr lang="fr-FR" dirty="0"/>
              <a:t>La table doit avoir des colonnes atomiques, c'est-à-dire que chaque colonne ne doit contenir qu'une seule valeur et chaque enregistrement doit être unique.</a:t>
            </a:r>
          </a:p>
          <a:p>
            <a:r>
              <a:rPr lang="fr-FR" b="1" dirty="0"/>
              <a:t>Deuxième Forme Normale (2NF)</a:t>
            </a:r>
            <a:r>
              <a:rPr lang="fr-FR" dirty="0"/>
              <a:t> :</a:t>
            </a:r>
          </a:p>
          <a:p>
            <a:pPr>
              <a:buFont typeface="Arial" panose="020B0604020202020204" pitchFamily="34" charset="0"/>
              <a:buChar char="•"/>
            </a:pPr>
            <a:r>
              <a:rPr lang="fr-FR" dirty="0"/>
              <a:t>La table doit être en 1NF.</a:t>
            </a:r>
          </a:p>
          <a:p>
            <a:pPr>
              <a:buFont typeface="Arial" panose="020B0604020202020204" pitchFamily="34" charset="0"/>
              <a:buChar char="•"/>
            </a:pPr>
            <a:r>
              <a:rPr lang="fr-FR" dirty="0"/>
              <a:t>Tous les attributs non clés doivent dépendre de la clé primaire dans son ensemble et non d'une partie de celle-ci (élimination des dépendances partielles).</a:t>
            </a:r>
          </a:p>
          <a:p>
            <a:r>
              <a:rPr lang="fr-FR" b="1" dirty="0"/>
              <a:t>Troisième Forme Normale (3NF)</a:t>
            </a:r>
            <a:r>
              <a:rPr lang="fr-FR" dirty="0"/>
              <a:t> :</a:t>
            </a:r>
          </a:p>
          <a:p>
            <a:pPr>
              <a:buFont typeface="Arial" panose="020B0604020202020204" pitchFamily="34" charset="0"/>
              <a:buChar char="•"/>
            </a:pPr>
            <a:r>
              <a:rPr lang="fr-FR" dirty="0"/>
              <a:t>La table doit être en 2NF.</a:t>
            </a:r>
          </a:p>
          <a:p>
            <a:pPr>
              <a:buFont typeface="Arial" panose="020B0604020202020204" pitchFamily="34" charset="0"/>
              <a:buChar char="•"/>
            </a:pPr>
            <a:r>
              <a:rPr lang="fr-FR" dirty="0"/>
              <a:t>Aucun attribut non clé ne doit dépendre transitivement d'un autre attribut non clé (élimination des dépendances transitives).</a:t>
            </a:r>
          </a:p>
          <a:p>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6</a:t>
            </a:fld>
            <a:endParaRPr lang="fr-ML"/>
          </a:p>
        </p:txBody>
      </p:sp>
    </p:spTree>
    <p:extLst>
      <p:ext uri="{BB962C8B-B14F-4D97-AF65-F5344CB8AC3E}">
        <p14:creationId xmlns:p14="http://schemas.microsoft.com/office/powerpoint/2010/main" val="3263253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L" dirty="0"/>
              <a:t>Nous avons utilisé l’outil SQL </a:t>
            </a:r>
            <a:r>
              <a:rPr lang="fr-ML" dirty="0" err="1"/>
              <a:t>Progest</a:t>
            </a:r>
            <a:r>
              <a:rPr lang="fr-ML" dirty="0"/>
              <a:t> pour la création et le chargement des tables.</a:t>
            </a:r>
          </a:p>
          <a:p>
            <a:endParaRPr lang="fr-ML" dirty="0"/>
          </a:p>
          <a:p>
            <a:r>
              <a:rPr lang="fr-ML" dirty="0"/>
              <a:t>Dans un 1ér temps, nous avons fait ressortir les requêtes SQL issus de SQL artitect pour la création du schéma relationnel et exécuter au niveau de </a:t>
            </a:r>
            <a:r>
              <a:rPr lang="fr-ML" dirty="0" err="1"/>
              <a:t>pgAdmin</a:t>
            </a:r>
            <a:r>
              <a:rPr lang="fr-ML" dirty="0"/>
              <a:t> afin de créer les tables avec les différentes contraintes et type de variable défini.</a:t>
            </a:r>
          </a:p>
          <a:p>
            <a:endParaRPr lang="fr-ML" dirty="0"/>
          </a:p>
          <a:p>
            <a:r>
              <a:rPr lang="fr-ML" dirty="0"/>
              <a:t>Et à travers la commande import de l’outil, nous avons importé les </a:t>
            </a:r>
            <a:r>
              <a:rPr lang="fr-ML"/>
              <a:t>différents fichiers </a:t>
            </a:r>
            <a:r>
              <a:rPr lang="fr-ML" dirty="0"/>
              <a:t>CSV pour le chargement </a:t>
            </a:r>
            <a:r>
              <a:rPr lang="fr-ML"/>
              <a:t>des données.</a:t>
            </a:r>
            <a:endParaRPr lang="fr-ML"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B4BA6D-BBE3-4E88-9227-4BD3C537646D}"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9301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L"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B4BA6D-BBE3-4E88-9227-4BD3C537646D}"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756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requête SQL fournie sélectionne et compte le nombre de biens de type "Appartement" vendus entre le 1er janvier 2020 et le 30 juin 2020.</a:t>
            </a:r>
          </a:p>
          <a:p>
            <a:r>
              <a:rPr lang="fr-FR" b="1" dirty="0"/>
              <a:t>SELECT b.type_local, COUNT(*)</a:t>
            </a:r>
            <a:r>
              <a:rPr lang="fr-FR" dirty="0"/>
              <a:t>:</a:t>
            </a:r>
          </a:p>
          <a:p>
            <a:pPr>
              <a:buFont typeface="Arial" panose="020B0604020202020204" pitchFamily="34" charset="0"/>
              <a:buChar char="•"/>
            </a:pPr>
            <a:r>
              <a:rPr lang="fr-FR" dirty="0"/>
              <a:t>b.type_local : Sélectionne la colonne </a:t>
            </a:r>
            <a:r>
              <a:rPr lang="fr-FR" dirty="0" err="1"/>
              <a:t>type_local</a:t>
            </a:r>
            <a:r>
              <a:rPr lang="fr-FR" dirty="0"/>
              <a:t> de la table bien (qui indique le type de bien, par exemple, "Appartement").</a:t>
            </a:r>
          </a:p>
          <a:p>
            <a:pPr>
              <a:buFont typeface="Arial" panose="020B0604020202020204" pitchFamily="34" charset="0"/>
              <a:buChar char="•"/>
            </a:pPr>
            <a:r>
              <a:rPr lang="fr-FR" dirty="0"/>
              <a:t>COUNT(*) : Compte le nombre total d'enregistrements correspondant aux critères spécifiés.</a:t>
            </a:r>
          </a:p>
          <a:p>
            <a:r>
              <a:rPr lang="fr-FR" b="1" dirty="0"/>
              <a:t>FROM bien b</a:t>
            </a:r>
            <a:r>
              <a:rPr lang="fr-FR" dirty="0"/>
              <a:t>:</a:t>
            </a:r>
          </a:p>
          <a:p>
            <a:pPr>
              <a:buFont typeface="Arial" panose="020B0604020202020204" pitchFamily="34" charset="0"/>
              <a:buChar char="•"/>
            </a:pPr>
            <a:r>
              <a:rPr lang="fr-FR" dirty="0"/>
              <a:t>Spécifie la table bien avec l'alias b pour simplifier les références dans la requête.</a:t>
            </a:r>
          </a:p>
          <a:p>
            <a:r>
              <a:rPr lang="fr-FR" b="1" dirty="0"/>
              <a:t>JOIN vente v ON b.id_bien = v.id_bien</a:t>
            </a:r>
            <a:r>
              <a:rPr lang="fr-FR" dirty="0"/>
              <a:t>:</a:t>
            </a:r>
          </a:p>
          <a:p>
            <a:pPr>
              <a:buFont typeface="Arial" panose="020B0604020202020204" pitchFamily="34" charset="0"/>
              <a:buChar char="•"/>
            </a:pPr>
            <a:r>
              <a:rPr lang="fr-FR" dirty="0"/>
              <a:t>Effectue une jointure entre la table bien (b) et la table vente (v) en utilisant la colonne id_bien comme clé étrangère. Cette jointure associe chaque bien à ses informations de vente.</a:t>
            </a:r>
          </a:p>
          <a:p>
            <a:r>
              <a:rPr lang="fr-FR" b="1" dirty="0"/>
              <a:t>WHERE b.type_local = 'Appartement' AND v.date BETWEEN '2020-01-01' AND '2020-06-30'</a:t>
            </a:r>
            <a:r>
              <a:rPr lang="fr-FR" dirty="0"/>
              <a:t>:</a:t>
            </a:r>
          </a:p>
          <a:p>
            <a:pPr>
              <a:buFont typeface="Arial" panose="020B0604020202020204" pitchFamily="34" charset="0"/>
              <a:buChar char="•"/>
            </a:pPr>
            <a:r>
              <a:rPr lang="fr-FR" dirty="0"/>
              <a:t>b.type_local = 'Appartement' : Filtre les enregistrements pour ne sélectionner que les biens dont le type est "Appartement".</a:t>
            </a:r>
          </a:p>
          <a:p>
            <a:pPr>
              <a:buFont typeface="Arial" panose="020B0604020202020204" pitchFamily="34" charset="0"/>
              <a:buChar char="•"/>
            </a:pPr>
            <a:r>
              <a:rPr lang="fr-FR" dirty="0"/>
              <a:t>v.date BETWEEN '2020-01-01' AND '2020-06-30' : Filtre les ventes pour ne sélectionner que celles ayant eu lieu entre le 1er janvier 2020 et le 30 juin 2020.</a:t>
            </a:r>
          </a:p>
          <a:p>
            <a:r>
              <a:rPr lang="fr-FR" b="1" dirty="0"/>
              <a:t>GROUP BY b.type_local</a:t>
            </a:r>
            <a:r>
              <a:rPr lang="fr-FR" dirty="0"/>
              <a:t>:</a:t>
            </a:r>
          </a:p>
          <a:p>
            <a:pPr>
              <a:buFont typeface="Arial" panose="020B0604020202020204" pitchFamily="34" charset="0"/>
              <a:buChar char="•"/>
            </a:pPr>
            <a:r>
              <a:rPr lang="fr-FR" dirty="0"/>
              <a:t>Regroupe les résultats par la colonne type_local. Comme il n'y a qu'un seul type de bien (Appartement) dans ce filtre, le résultat comptera simplement le nombre d'appartements vendus dans la période spécifiée.</a:t>
            </a:r>
          </a:p>
          <a:p>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10</a:t>
            </a:fld>
            <a:endParaRPr lang="fr-ML"/>
          </a:p>
        </p:txBody>
      </p:sp>
    </p:spTree>
    <p:extLst>
      <p:ext uri="{BB962C8B-B14F-4D97-AF65-F5344CB8AC3E}">
        <p14:creationId xmlns:p14="http://schemas.microsoft.com/office/powerpoint/2010/main" val="751185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requête SQL a pour but de compter le nombre de ventes d’appartements par région pour une période spécifique et de trier les résultats par ordre décroissant du nombre de ventes</a:t>
            </a:r>
          </a:p>
          <a:p>
            <a:endParaRPr lang="fr-FR" dirty="0"/>
          </a:p>
          <a:p>
            <a:r>
              <a:rPr lang="fr-FR" b="1" dirty="0"/>
              <a:t>SELECT b.type_local, r.reg_nom, COUNT(*)</a:t>
            </a:r>
            <a:r>
              <a:rPr lang="fr-FR" dirty="0"/>
              <a:t>:</a:t>
            </a:r>
          </a:p>
          <a:p>
            <a:pPr>
              <a:buFont typeface="Arial" panose="020B0604020202020204" pitchFamily="34" charset="0"/>
              <a:buChar char="•"/>
            </a:pPr>
            <a:r>
              <a:rPr lang="fr-FR" dirty="0"/>
              <a:t>b.type_local : Sélectionne la colonne type_local de la table bien, qui indique le type de bien (ici "Appartement").</a:t>
            </a:r>
          </a:p>
          <a:p>
            <a:pPr>
              <a:buFont typeface="Arial" panose="020B0604020202020204" pitchFamily="34" charset="0"/>
              <a:buChar char="•"/>
            </a:pPr>
            <a:r>
              <a:rPr lang="fr-FR" dirty="0"/>
              <a:t>r.reg_nom : Sélectionne le nom de la région (reg_nom) de la table region.</a:t>
            </a:r>
          </a:p>
          <a:p>
            <a:pPr>
              <a:buFont typeface="Arial" panose="020B0604020202020204" pitchFamily="34" charset="0"/>
              <a:buChar char="•"/>
            </a:pPr>
            <a:r>
              <a:rPr lang="fr-FR" dirty="0"/>
              <a:t>COUNT(*) : Compte le nombre total d'enregistrements correspondant aux critères spécifiés.</a:t>
            </a:r>
          </a:p>
          <a:p>
            <a:r>
              <a:rPr lang="fr-FR" b="1" dirty="0"/>
              <a:t>FROM bien b</a:t>
            </a:r>
            <a:r>
              <a:rPr lang="fr-FR" dirty="0"/>
              <a:t>:</a:t>
            </a:r>
          </a:p>
          <a:p>
            <a:pPr>
              <a:buFont typeface="Arial" panose="020B0604020202020204" pitchFamily="34" charset="0"/>
              <a:buChar char="•"/>
            </a:pPr>
            <a:r>
              <a:rPr lang="fr-FR" dirty="0"/>
              <a:t>Spécifie la table bien avec l'alias b pour simplifier les références dans la requête.</a:t>
            </a:r>
          </a:p>
          <a:p>
            <a:r>
              <a:rPr lang="fr-FR" b="1" dirty="0"/>
              <a:t>JOIN vente v ON b.id_bien = v.id_bien</a:t>
            </a:r>
            <a:r>
              <a:rPr lang="fr-FR" dirty="0"/>
              <a:t>:</a:t>
            </a:r>
          </a:p>
          <a:p>
            <a:pPr>
              <a:buFont typeface="Arial" panose="020B0604020202020204" pitchFamily="34" charset="0"/>
              <a:buChar char="•"/>
            </a:pPr>
            <a:r>
              <a:rPr lang="fr-FR" dirty="0"/>
              <a:t>Effectue une jointure entre la table bien (b) et la table vente (v) en utilisant la colonne id_bien comme clé étrangère. Cette jointure associe chaque bien à ses informations de vente.</a:t>
            </a:r>
          </a:p>
          <a:p>
            <a:r>
              <a:rPr lang="fr-FR" b="1" dirty="0"/>
              <a:t>JOIN commune c ON b.id_codedep_codecommune = c.id_codedep_codecommune</a:t>
            </a:r>
            <a:r>
              <a:rPr lang="fr-FR" dirty="0"/>
              <a:t>:</a:t>
            </a:r>
          </a:p>
          <a:p>
            <a:pPr>
              <a:buFont typeface="Arial" panose="020B0604020202020204" pitchFamily="34" charset="0"/>
              <a:buChar char="•"/>
            </a:pPr>
            <a:r>
              <a:rPr lang="fr-FR" dirty="0"/>
              <a:t>Effectue une jointure entre la table bien (b) et la table commune (c) en utilisant la colonne id_codedep_codecommune. Cette jointure associe chaque bien à ses informations de commune.</a:t>
            </a:r>
          </a:p>
          <a:p>
            <a:r>
              <a:rPr lang="fr-FR" b="1" dirty="0"/>
              <a:t>JOIN region r ON c.id_region = </a:t>
            </a:r>
            <a:r>
              <a:rPr lang="fr-FR" b="1" dirty="0" err="1"/>
              <a:t>r.id_region</a:t>
            </a:r>
            <a:r>
              <a:rPr lang="fr-FR" dirty="0"/>
              <a:t>:</a:t>
            </a:r>
          </a:p>
          <a:p>
            <a:pPr>
              <a:buFont typeface="Arial" panose="020B0604020202020204" pitchFamily="34" charset="0"/>
              <a:buChar char="•"/>
            </a:pPr>
            <a:r>
              <a:rPr lang="fr-FR" dirty="0"/>
              <a:t>Effectue une jointure entre la table commune (c) et la table region (r) en utilisant la colonne id_region. Cette jointure associe chaque commune à sa région.</a:t>
            </a:r>
          </a:p>
          <a:p>
            <a:r>
              <a:rPr lang="fr-FR" b="1" dirty="0"/>
              <a:t>WHERE b.type_local = 'Appartement' AND v.date BETWEEN '2020-01-01' AND '2020-06-30'</a:t>
            </a:r>
            <a:r>
              <a:rPr lang="fr-FR" dirty="0"/>
              <a:t>:</a:t>
            </a:r>
          </a:p>
          <a:p>
            <a:pPr>
              <a:buFont typeface="Arial" panose="020B0604020202020204" pitchFamily="34" charset="0"/>
              <a:buChar char="•"/>
            </a:pPr>
            <a:r>
              <a:rPr lang="fr-FR" dirty="0"/>
              <a:t>b.type_local = 'Appartement' : Filtre les enregistrements pour ne sélectionner que les biens dont le type est "Appartement".</a:t>
            </a:r>
          </a:p>
          <a:p>
            <a:pPr>
              <a:buFont typeface="Arial" panose="020B0604020202020204" pitchFamily="34" charset="0"/>
              <a:buChar char="•"/>
            </a:pPr>
            <a:r>
              <a:rPr lang="fr-FR" dirty="0"/>
              <a:t>v.date BETWEEN '2020-01-01' AND '2020-06-30' : Filtre les ventes pour ne sélectionner que celles ayant eu lieu entre le 1er janvier 2020 et le 30 juin 2020.</a:t>
            </a:r>
          </a:p>
          <a:p>
            <a:r>
              <a:rPr lang="fr-FR" b="1" dirty="0"/>
              <a:t>GROUP BY b.type_local, r.reg_nom</a:t>
            </a:r>
            <a:r>
              <a:rPr lang="fr-FR" dirty="0"/>
              <a:t>:</a:t>
            </a:r>
          </a:p>
          <a:p>
            <a:pPr>
              <a:buFont typeface="Arial" panose="020B0604020202020204" pitchFamily="34" charset="0"/>
              <a:buChar char="•"/>
            </a:pPr>
            <a:r>
              <a:rPr lang="fr-FR" dirty="0"/>
              <a:t>Regroupe les résultats par la colonne type_local et la colonne reg_nom. Chaque groupe contiendra les informations agrégées pour chaque type de bien dans chaque région.</a:t>
            </a:r>
          </a:p>
          <a:p>
            <a:r>
              <a:rPr lang="fr-FR" b="1" dirty="0"/>
              <a:t>ORDER BY COUNT(*) DESC</a:t>
            </a:r>
            <a:r>
              <a:rPr lang="fr-FR" dirty="0"/>
              <a:t>:</a:t>
            </a:r>
          </a:p>
          <a:p>
            <a:pPr>
              <a:buFont typeface="Arial" panose="020B0604020202020204" pitchFamily="34" charset="0"/>
              <a:buChar char="•"/>
            </a:pPr>
            <a:r>
              <a:rPr lang="fr-FR" dirty="0"/>
              <a:t>Trie les résultats par le nombre de ventes (COUNT(*)) en ordre décroissant. Les régions avec le plus grand nombre de ventes apparaîtront en premier.</a:t>
            </a:r>
          </a:p>
          <a:p>
            <a:endParaRPr lang="fr-ML" dirty="0"/>
          </a:p>
        </p:txBody>
      </p:sp>
      <p:sp>
        <p:nvSpPr>
          <p:cNvPr id="4" name="Espace réservé du numéro de diapositive 3"/>
          <p:cNvSpPr>
            <a:spLocks noGrp="1"/>
          </p:cNvSpPr>
          <p:nvPr>
            <p:ph type="sldNum" sz="quarter" idx="5"/>
          </p:nvPr>
        </p:nvSpPr>
        <p:spPr/>
        <p:txBody>
          <a:bodyPr/>
          <a:lstStyle/>
          <a:p>
            <a:fld id="{B5B4BA6D-BBE3-4E88-9227-4BD3C537646D}" type="slidenum">
              <a:rPr lang="fr-ML" smtClean="0"/>
              <a:t>11</a:t>
            </a:fld>
            <a:endParaRPr lang="fr-ML"/>
          </a:p>
        </p:txBody>
      </p:sp>
    </p:spTree>
    <p:extLst>
      <p:ext uri="{BB962C8B-B14F-4D97-AF65-F5344CB8AC3E}">
        <p14:creationId xmlns:p14="http://schemas.microsoft.com/office/powerpoint/2010/main" val="240275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249604-8E4F-3E68-C69C-8BDE3A24D11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ML"/>
          </a:p>
        </p:txBody>
      </p:sp>
      <p:sp>
        <p:nvSpPr>
          <p:cNvPr id="3" name="Sous-titre 2">
            <a:extLst>
              <a:ext uri="{FF2B5EF4-FFF2-40B4-BE49-F238E27FC236}">
                <a16:creationId xmlns:a16="http://schemas.microsoft.com/office/drawing/2014/main" id="{12147C8D-7960-AA70-2729-F86672944E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ML"/>
          </a:p>
        </p:txBody>
      </p:sp>
      <p:sp>
        <p:nvSpPr>
          <p:cNvPr id="4" name="Espace réservé de la date 3">
            <a:extLst>
              <a:ext uri="{FF2B5EF4-FFF2-40B4-BE49-F238E27FC236}">
                <a16:creationId xmlns:a16="http://schemas.microsoft.com/office/drawing/2014/main" id="{6892F93F-A0A2-C3E5-043F-55E99060DD5F}"/>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5" name="Espace réservé du pied de page 4">
            <a:extLst>
              <a:ext uri="{FF2B5EF4-FFF2-40B4-BE49-F238E27FC236}">
                <a16:creationId xmlns:a16="http://schemas.microsoft.com/office/drawing/2014/main" id="{BE8D60E8-7357-7595-4AA9-160851484388}"/>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462DF482-958F-9CB9-20BE-D8576CBAE29B}"/>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1092175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7FD68-5B2A-486B-2E29-D7EAB57AEBD5}"/>
              </a:ext>
            </a:extLst>
          </p:cNvPr>
          <p:cNvSpPr>
            <a:spLocks noGrp="1"/>
          </p:cNvSpPr>
          <p:nvPr>
            <p:ph type="title"/>
          </p:nvPr>
        </p:nvSpPr>
        <p:spPr/>
        <p:txBody>
          <a:bodyPr/>
          <a:lstStyle/>
          <a:p>
            <a:r>
              <a:rPr lang="fr-FR"/>
              <a:t>Modifiez le style du titre</a:t>
            </a:r>
            <a:endParaRPr lang="fr-ML"/>
          </a:p>
        </p:txBody>
      </p:sp>
      <p:sp>
        <p:nvSpPr>
          <p:cNvPr id="3" name="Espace réservé du texte vertical 2">
            <a:extLst>
              <a:ext uri="{FF2B5EF4-FFF2-40B4-BE49-F238E27FC236}">
                <a16:creationId xmlns:a16="http://schemas.microsoft.com/office/drawing/2014/main" id="{C57C69A8-97D6-D8FD-BF89-D54BBF99F6F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e la date 3">
            <a:extLst>
              <a:ext uri="{FF2B5EF4-FFF2-40B4-BE49-F238E27FC236}">
                <a16:creationId xmlns:a16="http://schemas.microsoft.com/office/drawing/2014/main" id="{F3234DA7-0387-2189-C9C8-EDBFAB1CFCE9}"/>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5" name="Espace réservé du pied de page 4">
            <a:extLst>
              <a:ext uri="{FF2B5EF4-FFF2-40B4-BE49-F238E27FC236}">
                <a16:creationId xmlns:a16="http://schemas.microsoft.com/office/drawing/2014/main" id="{2C0B40A7-0B7A-83E9-F1C0-0596E10AFB59}"/>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D03885A9-0DF0-D04F-795F-776415271F15}"/>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2744509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8DFB13C-2230-D848-BC9C-D0C78A511A15}"/>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ML"/>
          </a:p>
        </p:txBody>
      </p:sp>
      <p:sp>
        <p:nvSpPr>
          <p:cNvPr id="3" name="Espace réservé du texte vertical 2">
            <a:extLst>
              <a:ext uri="{FF2B5EF4-FFF2-40B4-BE49-F238E27FC236}">
                <a16:creationId xmlns:a16="http://schemas.microsoft.com/office/drawing/2014/main" id="{A5BB3295-AD63-5D0D-944E-EA6FC8700F1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e la date 3">
            <a:extLst>
              <a:ext uri="{FF2B5EF4-FFF2-40B4-BE49-F238E27FC236}">
                <a16:creationId xmlns:a16="http://schemas.microsoft.com/office/drawing/2014/main" id="{FA6FBA60-DB4E-D2B0-2DF1-671BED4A22F7}"/>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5" name="Espace réservé du pied de page 4">
            <a:extLst>
              <a:ext uri="{FF2B5EF4-FFF2-40B4-BE49-F238E27FC236}">
                <a16:creationId xmlns:a16="http://schemas.microsoft.com/office/drawing/2014/main" id="{17C6C11E-DC9A-3484-3D97-D1FC26D6B92B}"/>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2E0A8062-4C41-26D7-485E-50C112DB2DEF}"/>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51705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A4F2A1-C45F-EAF9-8940-6DA1C82BBB0E}"/>
              </a:ext>
            </a:extLst>
          </p:cNvPr>
          <p:cNvSpPr>
            <a:spLocks noGrp="1"/>
          </p:cNvSpPr>
          <p:nvPr>
            <p:ph type="title"/>
          </p:nvPr>
        </p:nvSpPr>
        <p:spPr/>
        <p:txBody>
          <a:bodyPr/>
          <a:lstStyle/>
          <a:p>
            <a:r>
              <a:rPr lang="fr-FR"/>
              <a:t>Modifiez le style du titre</a:t>
            </a:r>
            <a:endParaRPr lang="fr-ML"/>
          </a:p>
        </p:txBody>
      </p:sp>
      <p:sp>
        <p:nvSpPr>
          <p:cNvPr id="3" name="Espace réservé du contenu 2">
            <a:extLst>
              <a:ext uri="{FF2B5EF4-FFF2-40B4-BE49-F238E27FC236}">
                <a16:creationId xmlns:a16="http://schemas.microsoft.com/office/drawing/2014/main" id="{9EAD9856-BF39-401F-F9B3-84FDC74D0E0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e la date 3">
            <a:extLst>
              <a:ext uri="{FF2B5EF4-FFF2-40B4-BE49-F238E27FC236}">
                <a16:creationId xmlns:a16="http://schemas.microsoft.com/office/drawing/2014/main" id="{25C575AA-385D-90B6-DDC7-6A8F34781124}"/>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5" name="Espace réservé du pied de page 4">
            <a:extLst>
              <a:ext uri="{FF2B5EF4-FFF2-40B4-BE49-F238E27FC236}">
                <a16:creationId xmlns:a16="http://schemas.microsoft.com/office/drawing/2014/main" id="{A56C926E-30DD-62A5-4E13-2B7451843C0B}"/>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1F3B7F26-36C4-5263-3765-620577457386}"/>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2705048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406F89-FB48-7A38-0361-2AD45DB99B4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ML"/>
          </a:p>
        </p:txBody>
      </p:sp>
      <p:sp>
        <p:nvSpPr>
          <p:cNvPr id="3" name="Espace réservé du texte 2">
            <a:extLst>
              <a:ext uri="{FF2B5EF4-FFF2-40B4-BE49-F238E27FC236}">
                <a16:creationId xmlns:a16="http://schemas.microsoft.com/office/drawing/2014/main" id="{0E85806F-5358-B658-9B1A-C2222EC0A1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95D074B-D8F2-CCED-E8C7-84E76283F3ED}"/>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5" name="Espace réservé du pied de page 4">
            <a:extLst>
              <a:ext uri="{FF2B5EF4-FFF2-40B4-BE49-F238E27FC236}">
                <a16:creationId xmlns:a16="http://schemas.microsoft.com/office/drawing/2014/main" id="{FCCA34A6-77DF-A017-588B-4872D6D781E9}"/>
              </a:ext>
            </a:extLst>
          </p:cNvPr>
          <p:cNvSpPr>
            <a:spLocks noGrp="1"/>
          </p:cNvSpPr>
          <p:nvPr>
            <p:ph type="ftr" sz="quarter" idx="11"/>
          </p:nvPr>
        </p:nvSpPr>
        <p:spPr/>
        <p:txBody>
          <a:bodyPr/>
          <a:lstStyle/>
          <a:p>
            <a:endParaRPr lang="fr-ML"/>
          </a:p>
        </p:txBody>
      </p:sp>
      <p:sp>
        <p:nvSpPr>
          <p:cNvPr id="6" name="Espace réservé du numéro de diapositive 5">
            <a:extLst>
              <a:ext uri="{FF2B5EF4-FFF2-40B4-BE49-F238E27FC236}">
                <a16:creationId xmlns:a16="http://schemas.microsoft.com/office/drawing/2014/main" id="{3546D8BC-A154-3D41-077F-2FBEEFC26C7D}"/>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500100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F81C5F-2B54-635A-28AB-925BC6A3FCFD}"/>
              </a:ext>
            </a:extLst>
          </p:cNvPr>
          <p:cNvSpPr>
            <a:spLocks noGrp="1"/>
          </p:cNvSpPr>
          <p:nvPr>
            <p:ph type="title"/>
          </p:nvPr>
        </p:nvSpPr>
        <p:spPr/>
        <p:txBody>
          <a:bodyPr/>
          <a:lstStyle/>
          <a:p>
            <a:r>
              <a:rPr lang="fr-FR"/>
              <a:t>Modifiez le style du titre</a:t>
            </a:r>
            <a:endParaRPr lang="fr-ML"/>
          </a:p>
        </p:txBody>
      </p:sp>
      <p:sp>
        <p:nvSpPr>
          <p:cNvPr id="3" name="Espace réservé du contenu 2">
            <a:extLst>
              <a:ext uri="{FF2B5EF4-FFF2-40B4-BE49-F238E27FC236}">
                <a16:creationId xmlns:a16="http://schemas.microsoft.com/office/drawing/2014/main" id="{A121D5B4-027E-40E9-26C5-09C1B1FFF4A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u contenu 3">
            <a:extLst>
              <a:ext uri="{FF2B5EF4-FFF2-40B4-BE49-F238E27FC236}">
                <a16:creationId xmlns:a16="http://schemas.microsoft.com/office/drawing/2014/main" id="{44CBBED5-2CD7-2ADE-F3A6-3911DD02004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5" name="Espace réservé de la date 4">
            <a:extLst>
              <a:ext uri="{FF2B5EF4-FFF2-40B4-BE49-F238E27FC236}">
                <a16:creationId xmlns:a16="http://schemas.microsoft.com/office/drawing/2014/main" id="{03E4D33E-5DCF-73FC-C54A-E847A9FBB273}"/>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6" name="Espace réservé du pied de page 5">
            <a:extLst>
              <a:ext uri="{FF2B5EF4-FFF2-40B4-BE49-F238E27FC236}">
                <a16:creationId xmlns:a16="http://schemas.microsoft.com/office/drawing/2014/main" id="{447C2035-8191-7FC6-5EB6-5BA31ED1E13E}"/>
              </a:ext>
            </a:extLst>
          </p:cNvPr>
          <p:cNvSpPr>
            <a:spLocks noGrp="1"/>
          </p:cNvSpPr>
          <p:nvPr>
            <p:ph type="ftr" sz="quarter" idx="11"/>
          </p:nvPr>
        </p:nvSpPr>
        <p:spPr/>
        <p:txBody>
          <a:bodyPr/>
          <a:lstStyle/>
          <a:p>
            <a:endParaRPr lang="fr-ML"/>
          </a:p>
        </p:txBody>
      </p:sp>
      <p:sp>
        <p:nvSpPr>
          <p:cNvPr id="7" name="Espace réservé du numéro de diapositive 6">
            <a:extLst>
              <a:ext uri="{FF2B5EF4-FFF2-40B4-BE49-F238E27FC236}">
                <a16:creationId xmlns:a16="http://schemas.microsoft.com/office/drawing/2014/main" id="{137B86FC-CDB4-8432-2DC9-F553DAB29FE2}"/>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313200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2F2A6A-4CEF-F8C9-DFF5-88AD274D4330}"/>
              </a:ext>
            </a:extLst>
          </p:cNvPr>
          <p:cNvSpPr>
            <a:spLocks noGrp="1"/>
          </p:cNvSpPr>
          <p:nvPr>
            <p:ph type="title"/>
          </p:nvPr>
        </p:nvSpPr>
        <p:spPr>
          <a:xfrm>
            <a:off x="839788" y="365125"/>
            <a:ext cx="10515600" cy="1325563"/>
          </a:xfrm>
        </p:spPr>
        <p:txBody>
          <a:bodyPr/>
          <a:lstStyle/>
          <a:p>
            <a:r>
              <a:rPr lang="fr-FR"/>
              <a:t>Modifiez le style du titre</a:t>
            </a:r>
            <a:endParaRPr lang="fr-ML"/>
          </a:p>
        </p:txBody>
      </p:sp>
      <p:sp>
        <p:nvSpPr>
          <p:cNvPr id="3" name="Espace réservé du texte 2">
            <a:extLst>
              <a:ext uri="{FF2B5EF4-FFF2-40B4-BE49-F238E27FC236}">
                <a16:creationId xmlns:a16="http://schemas.microsoft.com/office/drawing/2014/main" id="{93776F4C-634B-30E4-B31B-1C75799DC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47FCB02-1559-A4C1-A176-5772D126B1B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5" name="Espace réservé du texte 4">
            <a:extLst>
              <a:ext uri="{FF2B5EF4-FFF2-40B4-BE49-F238E27FC236}">
                <a16:creationId xmlns:a16="http://schemas.microsoft.com/office/drawing/2014/main" id="{48DF78C6-0BCF-8791-7F47-5D70990983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02FB0EF-C64E-3FA0-2FA1-01C599C697A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7" name="Espace réservé de la date 6">
            <a:extLst>
              <a:ext uri="{FF2B5EF4-FFF2-40B4-BE49-F238E27FC236}">
                <a16:creationId xmlns:a16="http://schemas.microsoft.com/office/drawing/2014/main" id="{E9B4B08E-BCFE-67D6-E639-1F2504E91265}"/>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8" name="Espace réservé du pied de page 7">
            <a:extLst>
              <a:ext uri="{FF2B5EF4-FFF2-40B4-BE49-F238E27FC236}">
                <a16:creationId xmlns:a16="http://schemas.microsoft.com/office/drawing/2014/main" id="{6C71CFDF-05E5-55BE-7E59-F34089073E4E}"/>
              </a:ext>
            </a:extLst>
          </p:cNvPr>
          <p:cNvSpPr>
            <a:spLocks noGrp="1"/>
          </p:cNvSpPr>
          <p:nvPr>
            <p:ph type="ftr" sz="quarter" idx="11"/>
          </p:nvPr>
        </p:nvSpPr>
        <p:spPr/>
        <p:txBody>
          <a:bodyPr/>
          <a:lstStyle/>
          <a:p>
            <a:endParaRPr lang="fr-ML"/>
          </a:p>
        </p:txBody>
      </p:sp>
      <p:sp>
        <p:nvSpPr>
          <p:cNvPr id="9" name="Espace réservé du numéro de diapositive 8">
            <a:extLst>
              <a:ext uri="{FF2B5EF4-FFF2-40B4-BE49-F238E27FC236}">
                <a16:creationId xmlns:a16="http://schemas.microsoft.com/office/drawing/2014/main" id="{1770D37D-3339-546B-6D5B-8E8F496B4F92}"/>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42153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350287-9F97-B544-249D-47904102BC49}"/>
              </a:ext>
            </a:extLst>
          </p:cNvPr>
          <p:cNvSpPr>
            <a:spLocks noGrp="1"/>
          </p:cNvSpPr>
          <p:nvPr>
            <p:ph type="title"/>
          </p:nvPr>
        </p:nvSpPr>
        <p:spPr/>
        <p:txBody>
          <a:bodyPr/>
          <a:lstStyle/>
          <a:p>
            <a:r>
              <a:rPr lang="fr-FR"/>
              <a:t>Modifiez le style du titre</a:t>
            </a:r>
            <a:endParaRPr lang="fr-ML"/>
          </a:p>
        </p:txBody>
      </p:sp>
      <p:sp>
        <p:nvSpPr>
          <p:cNvPr id="3" name="Espace réservé de la date 2">
            <a:extLst>
              <a:ext uri="{FF2B5EF4-FFF2-40B4-BE49-F238E27FC236}">
                <a16:creationId xmlns:a16="http://schemas.microsoft.com/office/drawing/2014/main" id="{8316FE5A-C5D4-3DF3-5F8F-26AAC86921CD}"/>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4" name="Espace réservé du pied de page 3">
            <a:extLst>
              <a:ext uri="{FF2B5EF4-FFF2-40B4-BE49-F238E27FC236}">
                <a16:creationId xmlns:a16="http://schemas.microsoft.com/office/drawing/2014/main" id="{D7F5B1A9-4CB5-7F8A-D0A8-15F497E78C88}"/>
              </a:ext>
            </a:extLst>
          </p:cNvPr>
          <p:cNvSpPr>
            <a:spLocks noGrp="1"/>
          </p:cNvSpPr>
          <p:nvPr>
            <p:ph type="ftr" sz="quarter" idx="11"/>
          </p:nvPr>
        </p:nvSpPr>
        <p:spPr/>
        <p:txBody>
          <a:bodyPr/>
          <a:lstStyle/>
          <a:p>
            <a:endParaRPr lang="fr-ML"/>
          </a:p>
        </p:txBody>
      </p:sp>
      <p:sp>
        <p:nvSpPr>
          <p:cNvPr id="5" name="Espace réservé du numéro de diapositive 4">
            <a:extLst>
              <a:ext uri="{FF2B5EF4-FFF2-40B4-BE49-F238E27FC236}">
                <a16:creationId xmlns:a16="http://schemas.microsoft.com/office/drawing/2014/main" id="{06C47FAB-8B9C-35C7-1DDA-62B1A2B07BEF}"/>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1440610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91B7F84-17E5-4368-8C9F-EEFCA850DD8D}"/>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3" name="Espace réservé du pied de page 2">
            <a:extLst>
              <a:ext uri="{FF2B5EF4-FFF2-40B4-BE49-F238E27FC236}">
                <a16:creationId xmlns:a16="http://schemas.microsoft.com/office/drawing/2014/main" id="{17840573-3B15-CE91-15B4-E75B9EBBA48E}"/>
              </a:ext>
            </a:extLst>
          </p:cNvPr>
          <p:cNvSpPr>
            <a:spLocks noGrp="1"/>
          </p:cNvSpPr>
          <p:nvPr>
            <p:ph type="ftr" sz="quarter" idx="11"/>
          </p:nvPr>
        </p:nvSpPr>
        <p:spPr/>
        <p:txBody>
          <a:bodyPr/>
          <a:lstStyle/>
          <a:p>
            <a:endParaRPr lang="fr-ML"/>
          </a:p>
        </p:txBody>
      </p:sp>
      <p:sp>
        <p:nvSpPr>
          <p:cNvPr id="4" name="Espace réservé du numéro de diapositive 3">
            <a:extLst>
              <a:ext uri="{FF2B5EF4-FFF2-40B4-BE49-F238E27FC236}">
                <a16:creationId xmlns:a16="http://schemas.microsoft.com/office/drawing/2014/main" id="{DF6FEFB9-5AC8-88A2-40C4-ECC4C765CBEF}"/>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18226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56F2EE-CFFB-90A4-EBB6-F148493DD5D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L"/>
          </a:p>
        </p:txBody>
      </p:sp>
      <p:sp>
        <p:nvSpPr>
          <p:cNvPr id="3" name="Espace réservé du contenu 2">
            <a:extLst>
              <a:ext uri="{FF2B5EF4-FFF2-40B4-BE49-F238E27FC236}">
                <a16:creationId xmlns:a16="http://schemas.microsoft.com/office/drawing/2014/main" id="{DCAEF989-F86E-BE2F-2C81-150AA7FF2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u texte 3">
            <a:extLst>
              <a:ext uri="{FF2B5EF4-FFF2-40B4-BE49-F238E27FC236}">
                <a16:creationId xmlns:a16="http://schemas.microsoft.com/office/drawing/2014/main" id="{54B65319-5DE2-11A4-32DF-080D91FA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BD902D4-A277-6B35-609C-67BF0C80403C}"/>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6" name="Espace réservé du pied de page 5">
            <a:extLst>
              <a:ext uri="{FF2B5EF4-FFF2-40B4-BE49-F238E27FC236}">
                <a16:creationId xmlns:a16="http://schemas.microsoft.com/office/drawing/2014/main" id="{0D82EA38-60E5-32D4-CDF5-0196A4680FFC}"/>
              </a:ext>
            </a:extLst>
          </p:cNvPr>
          <p:cNvSpPr>
            <a:spLocks noGrp="1"/>
          </p:cNvSpPr>
          <p:nvPr>
            <p:ph type="ftr" sz="quarter" idx="11"/>
          </p:nvPr>
        </p:nvSpPr>
        <p:spPr/>
        <p:txBody>
          <a:bodyPr/>
          <a:lstStyle/>
          <a:p>
            <a:endParaRPr lang="fr-ML"/>
          </a:p>
        </p:txBody>
      </p:sp>
      <p:sp>
        <p:nvSpPr>
          <p:cNvPr id="7" name="Espace réservé du numéro de diapositive 6">
            <a:extLst>
              <a:ext uri="{FF2B5EF4-FFF2-40B4-BE49-F238E27FC236}">
                <a16:creationId xmlns:a16="http://schemas.microsoft.com/office/drawing/2014/main" id="{3AE80781-F24A-A80E-42CC-18BFD7AF1012}"/>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59554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95B80A-96B7-2EB8-9688-CF0C2A1C910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ML"/>
          </a:p>
        </p:txBody>
      </p:sp>
      <p:sp>
        <p:nvSpPr>
          <p:cNvPr id="3" name="Espace réservé pour une image  2">
            <a:extLst>
              <a:ext uri="{FF2B5EF4-FFF2-40B4-BE49-F238E27FC236}">
                <a16:creationId xmlns:a16="http://schemas.microsoft.com/office/drawing/2014/main" id="{66B484FD-A787-FD28-0AC1-98A95FD54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ML"/>
          </a:p>
        </p:txBody>
      </p:sp>
      <p:sp>
        <p:nvSpPr>
          <p:cNvPr id="4" name="Espace réservé du texte 3">
            <a:extLst>
              <a:ext uri="{FF2B5EF4-FFF2-40B4-BE49-F238E27FC236}">
                <a16:creationId xmlns:a16="http://schemas.microsoft.com/office/drawing/2014/main" id="{511C914E-173D-6AAE-311B-E7F3E1AAA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0D32454-20F4-AC97-EB92-434A074CB220}"/>
              </a:ext>
            </a:extLst>
          </p:cNvPr>
          <p:cNvSpPr>
            <a:spLocks noGrp="1"/>
          </p:cNvSpPr>
          <p:nvPr>
            <p:ph type="dt" sz="half" idx="10"/>
          </p:nvPr>
        </p:nvSpPr>
        <p:spPr/>
        <p:txBody>
          <a:bodyPr/>
          <a:lstStyle/>
          <a:p>
            <a:fld id="{F515BED3-7D23-4D15-9531-1420070AB2DE}" type="datetimeFigureOut">
              <a:rPr lang="fr-ML" smtClean="0"/>
              <a:t>18/07/2024</a:t>
            </a:fld>
            <a:endParaRPr lang="fr-ML"/>
          </a:p>
        </p:txBody>
      </p:sp>
      <p:sp>
        <p:nvSpPr>
          <p:cNvPr id="6" name="Espace réservé du pied de page 5">
            <a:extLst>
              <a:ext uri="{FF2B5EF4-FFF2-40B4-BE49-F238E27FC236}">
                <a16:creationId xmlns:a16="http://schemas.microsoft.com/office/drawing/2014/main" id="{B63173F7-554E-E8F9-6724-7CC31712157B}"/>
              </a:ext>
            </a:extLst>
          </p:cNvPr>
          <p:cNvSpPr>
            <a:spLocks noGrp="1"/>
          </p:cNvSpPr>
          <p:nvPr>
            <p:ph type="ftr" sz="quarter" idx="11"/>
          </p:nvPr>
        </p:nvSpPr>
        <p:spPr/>
        <p:txBody>
          <a:bodyPr/>
          <a:lstStyle/>
          <a:p>
            <a:endParaRPr lang="fr-ML"/>
          </a:p>
        </p:txBody>
      </p:sp>
      <p:sp>
        <p:nvSpPr>
          <p:cNvPr id="7" name="Espace réservé du numéro de diapositive 6">
            <a:extLst>
              <a:ext uri="{FF2B5EF4-FFF2-40B4-BE49-F238E27FC236}">
                <a16:creationId xmlns:a16="http://schemas.microsoft.com/office/drawing/2014/main" id="{7420AE2F-31CD-5C53-9810-5A5DE577A104}"/>
              </a:ext>
            </a:extLst>
          </p:cNvPr>
          <p:cNvSpPr>
            <a:spLocks noGrp="1"/>
          </p:cNvSpPr>
          <p:nvPr>
            <p:ph type="sldNum" sz="quarter" idx="12"/>
          </p:nvPr>
        </p:nvSpPr>
        <p:spPr/>
        <p:txBody>
          <a:bodyPr/>
          <a:lstStyle/>
          <a:p>
            <a:fld id="{7A47DE27-2A57-4471-A24C-A46AB08D1BE2}" type="slidenum">
              <a:rPr lang="fr-ML" smtClean="0"/>
              <a:t>‹N°›</a:t>
            </a:fld>
            <a:endParaRPr lang="fr-ML"/>
          </a:p>
        </p:txBody>
      </p:sp>
    </p:spTree>
    <p:extLst>
      <p:ext uri="{BB962C8B-B14F-4D97-AF65-F5344CB8AC3E}">
        <p14:creationId xmlns:p14="http://schemas.microsoft.com/office/powerpoint/2010/main" val="398405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1D1036A-F83A-3693-02A2-7F19B40B3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ML"/>
          </a:p>
        </p:txBody>
      </p:sp>
      <p:sp>
        <p:nvSpPr>
          <p:cNvPr id="3" name="Espace réservé du texte 2">
            <a:extLst>
              <a:ext uri="{FF2B5EF4-FFF2-40B4-BE49-F238E27FC236}">
                <a16:creationId xmlns:a16="http://schemas.microsoft.com/office/drawing/2014/main" id="{AF013A4F-78D7-95A2-4C84-3B5758864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4" name="Espace réservé de la date 3">
            <a:extLst>
              <a:ext uri="{FF2B5EF4-FFF2-40B4-BE49-F238E27FC236}">
                <a16:creationId xmlns:a16="http://schemas.microsoft.com/office/drawing/2014/main" id="{2FE4CAB6-0F35-8C02-CB1D-A35589BF7F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15BED3-7D23-4D15-9531-1420070AB2DE}" type="datetimeFigureOut">
              <a:rPr lang="fr-ML" smtClean="0"/>
              <a:t>18/07/2024</a:t>
            </a:fld>
            <a:endParaRPr lang="fr-ML"/>
          </a:p>
        </p:txBody>
      </p:sp>
      <p:sp>
        <p:nvSpPr>
          <p:cNvPr id="5" name="Espace réservé du pied de page 4">
            <a:extLst>
              <a:ext uri="{FF2B5EF4-FFF2-40B4-BE49-F238E27FC236}">
                <a16:creationId xmlns:a16="http://schemas.microsoft.com/office/drawing/2014/main" id="{4F78F5E1-8E99-D53C-3BCA-3B8A3F565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ML"/>
          </a:p>
        </p:txBody>
      </p:sp>
      <p:sp>
        <p:nvSpPr>
          <p:cNvPr id="6" name="Espace réservé du numéro de diapositive 5">
            <a:extLst>
              <a:ext uri="{FF2B5EF4-FFF2-40B4-BE49-F238E27FC236}">
                <a16:creationId xmlns:a16="http://schemas.microsoft.com/office/drawing/2014/main" id="{87DD8DA2-358D-63B3-AFF6-A2CD18FF9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47DE27-2A57-4471-A24C-A46AB08D1BE2}" type="slidenum">
              <a:rPr lang="fr-ML" smtClean="0"/>
              <a:t>‹N°›</a:t>
            </a:fld>
            <a:endParaRPr lang="fr-ML"/>
          </a:p>
        </p:txBody>
      </p:sp>
    </p:spTree>
    <p:extLst>
      <p:ext uri="{BB962C8B-B14F-4D97-AF65-F5344CB8AC3E}">
        <p14:creationId xmlns:p14="http://schemas.microsoft.com/office/powerpoint/2010/main" val="2705319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fr/photo/854648"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roaringelephant.org/2016/03/08/episode-9-sql-in-hadoo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roaringelephant.org/2016/03/08/episode-9-sql-in-hado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roaringelephant.org/2016/03/08/episode-9-sql-in-hadoo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roaringelephant.org/2016/03/08/episode-9-sql-in-hadoop/"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roaringelephant.org/2016/03/08/episode-9-sql-in-hadoop/" TargetMode="External"/><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roaringelephant.org/2016/03/08/episode-9-sql-in-hadoop/" TargetMode="External"/><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roaringelephant.org/2016/03/08/episode-9-sql-in-hadoop/"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roaringelephant.org/2016/03/08/episode-9-sql-in-hadoop/" TargetMode="External"/><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roaringelephant.org/2016/03/08/episode-9-sql-in-hadoop/" TargetMode="External"/><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roaringelephant.org/2016/03/08/episode-9-sql-in-hadoo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hyperlink" Target="https://pixabay.com/en/target-dart-aim-objective-success-141478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roaringelephant.org/2016/03/08/episode-9-sql-in-hadoo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roaringelephant.org/2016/03/08/episode-9-sql-in-hadoo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hyperlink" Target="https://pxhere.com/fr/photo/854648" TargetMode="Externa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inmonews.es/rgpd-en-las-webs-inmobiliarias/" TargetMode="Externa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tangram-lab.fr/2018/04/09/histoire-de-donne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tmp"/><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tmp"/><Relationship Id="rId5" Type="http://schemas.openxmlformats.org/officeDocument/2006/relationships/image" Target="../media/image19.tmp"/><Relationship Id="rId4" Type="http://schemas.openxmlformats.org/officeDocument/2006/relationships/image" Target="../media/image18.tmp"/></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roaringelephant.org/2016/03/08/episode-9-sql-in-hado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ciel, Bâtiment commercial, bâtiment, nuage&#10;&#10;Description générée automatiquement">
            <a:extLst>
              <a:ext uri="{FF2B5EF4-FFF2-40B4-BE49-F238E27FC236}">
                <a16:creationId xmlns:a16="http://schemas.microsoft.com/office/drawing/2014/main" id="{161FEE3B-2C72-0EED-50EA-957C4D64CB7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404" r="12196"/>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10" name="Google Shape;255;p33">
            <a:extLst>
              <a:ext uri="{FF2B5EF4-FFF2-40B4-BE49-F238E27FC236}">
                <a16:creationId xmlns:a16="http://schemas.microsoft.com/office/drawing/2014/main" id="{3EB696C5-A16A-3C97-DD47-46221AE9B423}"/>
              </a:ext>
            </a:extLst>
          </p:cNvPr>
          <p:cNvSpPr txBox="1">
            <a:spLocks noGrp="1"/>
          </p:cNvSpPr>
          <p:nvPr>
            <p:ph type="ctrTitle"/>
          </p:nvPr>
        </p:nvSpPr>
        <p:spPr>
          <a:xfrm>
            <a:off x="6343650" y="3962400"/>
            <a:ext cx="5505814" cy="1690409"/>
          </a:xfrm>
          <a:prstGeom prst="rect">
            <a:avLst/>
          </a:prstGeom>
        </p:spPr>
        <p:txBody>
          <a:bodyPr spcFirstLastPara="1" lIns="68575" tIns="34275" rIns="68575" bIns="0" anchor="b" anchorCtr="0">
            <a:normAutofit/>
          </a:bodyPr>
          <a:lstStyle/>
          <a:p>
            <a:pPr marL="0" lvl="0" indent="0" algn="l" rtl="0">
              <a:spcBef>
                <a:spcPts val="0"/>
              </a:spcBef>
              <a:spcAft>
                <a:spcPts val="0"/>
              </a:spcAft>
              <a:buClr>
                <a:schemeClr val="accent1"/>
              </a:buClr>
              <a:buSzPct val="100000"/>
              <a:buFont typeface="Calibri"/>
              <a:buNone/>
            </a:pPr>
            <a:r>
              <a:rPr lang="fr-FR" sz="4400" b="1" dirty="0">
                <a:solidFill>
                  <a:schemeClr val="accent4">
                    <a:lumMod val="50000"/>
                  </a:schemeClr>
                </a:solidFill>
              </a:rPr>
              <a:t>Création et utilisation de la base de données</a:t>
            </a:r>
          </a:p>
        </p:txBody>
      </p:sp>
      <p:sp>
        <p:nvSpPr>
          <p:cNvPr id="11" name="Google Shape;256;p33">
            <a:extLst>
              <a:ext uri="{FF2B5EF4-FFF2-40B4-BE49-F238E27FC236}">
                <a16:creationId xmlns:a16="http://schemas.microsoft.com/office/drawing/2014/main" id="{DFECEFEC-F7F8-23A9-F30D-DA5DC3193512}"/>
              </a:ext>
            </a:extLst>
          </p:cNvPr>
          <p:cNvSpPr txBox="1">
            <a:spLocks noGrp="1"/>
          </p:cNvSpPr>
          <p:nvPr>
            <p:ph type="subTitle" idx="1"/>
          </p:nvPr>
        </p:nvSpPr>
        <p:spPr>
          <a:xfrm>
            <a:off x="6453489" y="5935108"/>
            <a:ext cx="5395975" cy="646785"/>
          </a:xfrm>
          <a:prstGeom prst="rect">
            <a:avLst/>
          </a:prstGeom>
        </p:spPr>
        <p:txBody>
          <a:bodyPr spcFirstLastPara="1" lIns="68575" tIns="34275" rIns="68575" bIns="34275" anchorCtr="0">
            <a:normAutofit/>
          </a:bodyPr>
          <a:lstStyle/>
          <a:p>
            <a:pPr marL="0" lvl="0" indent="0" algn="l" rtl="0">
              <a:spcBef>
                <a:spcPts val="0"/>
              </a:spcBef>
              <a:spcAft>
                <a:spcPts val="600"/>
              </a:spcAft>
              <a:buSzPts val="1800"/>
              <a:buNone/>
            </a:pPr>
            <a:r>
              <a:rPr lang="fr-ML" dirty="0">
                <a:solidFill>
                  <a:schemeClr val="accent2">
                    <a:lumMod val="75000"/>
                  </a:schemeClr>
                </a:solidFill>
              </a:rPr>
              <a:t>DOUCOURE KADIATOU</a:t>
            </a:r>
          </a:p>
        </p:txBody>
      </p:sp>
      <p:pic>
        <p:nvPicPr>
          <p:cNvPr id="14" name="Google Shape;258;p33" descr="https://lh5.googleusercontent.com/TcdnvzxQ7ulQo8GiFwfIKujloK6EfAJv7ikP-EvnfdTVQnROS3WXw6XSx9Cpd73e_l7GCUAnbxroB-qlzG2fvYdCyl-Y5QZ95MpiD-GfDN-4taJyHRqsr3vOZzc3ONTBu52b0HIdUOMeHvdHiA_5tD0">
            <a:extLst>
              <a:ext uri="{FF2B5EF4-FFF2-40B4-BE49-F238E27FC236}">
                <a16:creationId xmlns:a16="http://schemas.microsoft.com/office/drawing/2014/main" id="{DA84C766-668B-5A5F-4E77-3C3E099FA932}"/>
              </a:ext>
            </a:extLst>
          </p:cNvPr>
          <p:cNvPicPr preferRelativeResize="0"/>
          <p:nvPr/>
        </p:nvPicPr>
        <p:blipFill rotWithShape="1">
          <a:blip r:embed="rId4">
            <a:alphaModFix/>
          </a:blip>
          <a:srcRect l="11387" t="12667" r="63940" b="13973"/>
          <a:stretch/>
        </p:blipFill>
        <p:spPr>
          <a:xfrm>
            <a:off x="8480128" y="-315011"/>
            <a:ext cx="2314004" cy="2422595"/>
          </a:xfrm>
          <a:prstGeom prst="rect">
            <a:avLst/>
          </a:prstGeom>
          <a:noFill/>
          <a:ln>
            <a:noFill/>
          </a:ln>
        </p:spPr>
      </p:pic>
      <p:sp>
        <p:nvSpPr>
          <p:cNvPr id="17" name="ZoneTexte 16">
            <a:extLst>
              <a:ext uri="{FF2B5EF4-FFF2-40B4-BE49-F238E27FC236}">
                <a16:creationId xmlns:a16="http://schemas.microsoft.com/office/drawing/2014/main" id="{D4FA3FAC-0C74-BAB0-7368-A8E0FC4503BA}"/>
              </a:ext>
            </a:extLst>
          </p:cNvPr>
          <p:cNvSpPr txBox="1"/>
          <p:nvPr/>
        </p:nvSpPr>
        <p:spPr>
          <a:xfrm>
            <a:off x="7964232" y="1788496"/>
            <a:ext cx="4109781" cy="830997"/>
          </a:xfrm>
          <a:prstGeom prst="rect">
            <a:avLst/>
          </a:prstGeom>
          <a:noFill/>
        </p:spPr>
        <p:txBody>
          <a:bodyPr wrap="square" rtlCol="0">
            <a:spAutoFit/>
          </a:bodyPr>
          <a:lstStyle/>
          <a:p>
            <a:pPr algn="ctr"/>
            <a:r>
              <a:rPr lang="fr-ML" sz="4800" b="1" dirty="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rPr>
              <a:t>Laplace</a:t>
            </a:r>
            <a:r>
              <a:rPr lang="fr-ML" sz="2000" b="1" dirty="0">
                <a:ln w="6600">
                  <a:solidFill>
                    <a:schemeClr val="accent2"/>
                  </a:solidFill>
                  <a:prstDash val="solid"/>
                </a:ln>
                <a:solidFill>
                  <a:srgbClr val="FFFFFF"/>
                </a:solidFill>
                <a:effectLst>
                  <a:outerShdw dist="38100" dir="2700000" algn="tl" rotWithShape="0">
                    <a:schemeClr val="accent2"/>
                  </a:outerShdw>
                </a:effectLst>
              </a:rPr>
              <a:t> </a:t>
            </a:r>
            <a:r>
              <a:rPr lang="fr-ML" sz="4800" b="1" dirty="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rPr>
              <a:t>Immo</a:t>
            </a:r>
          </a:p>
        </p:txBody>
      </p:sp>
    </p:spTree>
    <p:extLst>
      <p:ext uri="{BB962C8B-B14F-4D97-AF65-F5344CB8AC3E}">
        <p14:creationId xmlns:p14="http://schemas.microsoft.com/office/powerpoint/2010/main" val="409518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4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b="1" dirty="0"/>
              <a:t>Requête 1</a:t>
            </a:r>
            <a:r>
              <a:rPr lang="en-US" sz="4600" b="0" dirty="0"/>
              <a:t>: </a:t>
            </a:r>
            <a:r>
              <a:rPr lang="en-US" sz="4000" b="0" dirty="0">
                <a:latin typeface="Calibri" panose="020F0502020204030204" pitchFamily="34" charset="0"/>
                <a:ea typeface="Calibri" panose="020F0502020204030204" pitchFamily="34" charset="0"/>
                <a:cs typeface="Calibri" panose="020F0502020204030204" pitchFamily="34" charset="0"/>
              </a:rPr>
              <a:t>Nombre total d’appartements vendus au 1er semestre 2020</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69CF9025-0742-A13D-156F-144F85BF0422}"/>
              </a:ext>
            </a:extLst>
          </p:cNvPr>
          <p:cNvSpPr txBox="1"/>
          <p:nvPr/>
        </p:nvSpPr>
        <p:spPr>
          <a:xfrm>
            <a:off x="572493" y="2071316"/>
            <a:ext cx="6713552" cy="4119172"/>
          </a:xfrm>
          <a:prstGeom prst="rect">
            <a:avLst/>
          </a:prstGeom>
        </p:spPr>
        <p:txBody>
          <a:bodyPr vert="horz" lIns="91440" tIns="45720" rIns="91440" bIns="45720" rtlCol="0" anchor="t">
            <a:normAutofit/>
          </a:bodyPr>
          <a:lstStyle/>
          <a:p>
            <a:pPr>
              <a:lnSpc>
                <a:spcPct val="90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select b.type_local, count(*)</a:t>
            </a:r>
          </a:p>
          <a:p>
            <a:pPr>
              <a:lnSpc>
                <a:spcPct val="90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from bien b</a:t>
            </a:r>
          </a:p>
          <a:p>
            <a:pPr>
              <a:lnSpc>
                <a:spcPct val="90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join vente v on b.id_bien=v.id_bien </a:t>
            </a:r>
          </a:p>
          <a:p>
            <a:pPr>
              <a:lnSpc>
                <a:spcPct val="90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where b.type_local='</a:t>
            </a:r>
            <a:r>
              <a:rPr lang="en-US" sz="1400" dirty="0" err="1">
                <a:effectLst/>
                <a:latin typeface="Calibri" panose="020F0502020204030204" pitchFamily="34" charset="0"/>
                <a:ea typeface="Calibri" panose="020F0502020204030204" pitchFamily="34" charset="0"/>
                <a:cs typeface="Calibri" panose="020F0502020204030204" pitchFamily="34" charset="0"/>
              </a:rPr>
              <a:t>Appartement'and</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v.date</a:t>
            </a:r>
            <a:r>
              <a:rPr lang="en-US" sz="1400" dirty="0">
                <a:effectLst/>
                <a:latin typeface="Calibri" panose="020F0502020204030204" pitchFamily="34" charset="0"/>
                <a:ea typeface="Calibri" panose="020F0502020204030204" pitchFamily="34" charset="0"/>
                <a:cs typeface="Calibri" panose="020F0502020204030204" pitchFamily="34" charset="0"/>
              </a:rPr>
              <a:t> between '2020-01-01'and '2020-06-30'</a:t>
            </a:r>
          </a:p>
          <a:p>
            <a:pPr>
              <a:lnSpc>
                <a:spcPct val="90000"/>
              </a:lnSpc>
            </a:pPr>
            <a:r>
              <a:rPr lang="en-US" sz="1400" dirty="0">
                <a:effectLst/>
                <a:latin typeface="Calibri" panose="020F0502020204030204" pitchFamily="34" charset="0"/>
                <a:ea typeface="Calibri" panose="020F0502020204030204" pitchFamily="34" charset="0"/>
                <a:cs typeface="Calibri" panose="020F0502020204030204" pitchFamily="34" charset="0"/>
              </a:rPr>
              <a:t>group by b.type_local</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643"/>
          <a:stretch/>
        </p:blipFill>
        <p:spPr>
          <a:xfrm>
            <a:off x="7675658" y="2093976"/>
            <a:ext cx="3941064" cy="4096512"/>
          </a:xfrm>
          <a:prstGeom prst="rect">
            <a:avLst/>
          </a:prstGeom>
        </p:spPr>
      </p:pic>
      <p:pic>
        <p:nvPicPr>
          <p:cNvPr id="7" name="Image 6" descr="Une image contenant texte, Police, capture d’écran, nombre&#10;&#10;Description générée automatiquement">
            <a:extLst>
              <a:ext uri="{FF2B5EF4-FFF2-40B4-BE49-F238E27FC236}">
                <a16:creationId xmlns:a16="http://schemas.microsoft.com/office/drawing/2014/main" id="{8B16A2D7-4AC0-96C8-DF25-DB35121331AE}"/>
              </a:ext>
            </a:extLst>
          </p:cNvPr>
          <p:cNvPicPr>
            <a:picLocks noChangeAspect="1"/>
          </p:cNvPicPr>
          <p:nvPr/>
        </p:nvPicPr>
        <p:blipFill>
          <a:blip r:embed="rId5"/>
          <a:stretch>
            <a:fillRect/>
          </a:stretch>
        </p:blipFill>
        <p:spPr>
          <a:xfrm>
            <a:off x="1245996" y="4482082"/>
            <a:ext cx="4511710" cy="2137379"/>
          </a:xfrm>
          <a:prstGeom prst="rect">
            <a:avLst/>
          </a:prstGeom>
        </p:spPr>
      </p:pic>
    </p:spTree>
    <p:extLst>
      <p:ext uri="{BB962C8B-B14F-4D97-AF65-F5344CB8AC3E}">
        <p14:creationId xmlns:p14="http://schemas.microsoft.com/office/powerpoint/2010/main" val="341742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b="1" dirty="0"/>
              <a:t>Requête 2</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Le nombre de ventes d’appartement par région pour le 1er semestre 2020</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643"/>
          <a:stretch/>
        </p:blipFill>
        <p:spPr>
          <a:xfrm>
            <a:off x="9224300" y="4905496"/>
            <a:ext cx="2964651" cy="1952504"/>
          </a:xfrm>
          <a:prstGeom prst="rect">
            <a:avLst/>
          </a:prstGeom>
        </p:spPr>
      </p:pic>
      <p:sp>
        <p:nvSpPr>
          <p:cNvPr id="3" name="ZoneTexte 2">
            <a:extLst>
              <a:ext uri="{FF2B5EF4-FFF2-40B4-BE49-F238E27FC236}">
                <a16:creationId xmlns:a16="http://schemas.microsoft.com/office/drawing/2014/main" id="{FA9C2FAA-1BB8-9CAD-3C34-7EA4192FDA2F}"/>
              </a:ext>
            </a:extLst>
          </p:cNvPr>
          <p:cNvSpPr txBox="1"/>
          <p:nvPr/>
        </p:nvSpPr>
        <p:spPr>
          <a:xfrm>
            <a:off x="277200" y="2791659"/>
            <a:ext cx="6448530" cy="1815882"/>
          </a:xfrm>
          <a:prstGeom prst="rect">
            <a:avLst/>
          </a:prstGeom>
          <a:noFill/>
        </p:spPr>
        <p:txBody>
          <a:bodyPr wrap="square">
            <a:spAutoFit/>
          </a:bodyPr>
          <a:lstStyle/>
          <a:p>
            <a:r>
              <a:rPr lang="fr-ML" sz="1400" dirty="0">
                <a:latin typeface="Calibri" panose="020F0502020204030204" pitchFamily="34" charset="0"/>
                <a:ea typeface="Calibri" panose="020F0502020204030204" pitchFamily="34" charset="0"/>
                <a:cs typeface="Calibri" panose="020F0502020204030204" pitchFamily="34" charset="0"/>
              </a:rPr>
              <a:t>select b.type_local,r.reg_nom, count(*)</a:t>
            </a:r>
          </a:p>
          <a:p>
            <a:r>
              <a:rPr lang="fr-ML" sz="1400" dirty="0">
                <a:latin typeface="Calibri" panose="020F0502020204030204" pitchFamily="34" charset="0"/>
                <a:ea typeface="Calibri" panose="020F0502020204030204" pitchFamily="34" charset="0"/>
                <a:cs typeface="Calibri" panose="020F0502020204030204" pitchFamily="34" charset="0"/>
              </a:rPr>
              <a:t>from bien b</a:t>
            </a:r>
          </a:p>
          <a:p>
            <a:r>
              <a:rPr lang="fr-ML" sz="1400" dirty="0">
                <a:latin typeface="Calibri" panose="020F0502020204030204" pitchFamily="34" charset="0"/>
                <a:ea typeface="Calibri" panose="020F0502020204030204" pitchFamily="34" charset="0"/>
                <a:cs typeface="Calibri" panose="020F0502020204030204" pitchFamily="34" charset="0"/>
              </a:rPr>
              <a:t>join vente v on b.id_bien=v.id_bien </a:t>
            </a:r>
          </a:p>
          <a:p>
            <a:r>
              <a:rPr lang="fr-ML" sz="1400" dirty="0">
                <a:latin typeface="Calibri" panose="020F0502020204030204" pitchFamily="34" charset="0"/>
                <a:ea typeface="Calibri" panose="020F0502020204030204" pitchFamily="34" charset="0"/>
                <a:cs typeface="Calibri" panose="020F0502020204030204" pitchFamily="34" charset="0"/>
              </a:rPr>
              <a:t>join commune c on b.id_codedep_codecommune=</a:t>
            </a:r>
            <a:r>
              <a:rPr lang="fr-ML" sz="1400" dirty="0" err="1">
                <a:latin typeface="Calibri" panose="020F0502020204030204" pitchFamily="34" charset="0"/>
                <a:ea typeface="Calibri" panose="020F0502020204030204" pitchFamily="34" charset="0"/>
                <a:cs typeface="Calibri" panose="020F0502020204030204" pitchFamily="34" charset="0"/>
              </a:rPr>
              <a:t>c.id_codedep_codecommune</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join region r on </a:t>
            </a:r>
            <a:r>
              <a:rPr lang="fr-ML" sz="1400" dirty="0" err="1">
                <a:latin typeface="Calibri" panose="020F0502020204030204" pitchFamily="34" charset="0"/>
                <a:ea typeface="Calibri" panose="020F0502020204030204" pitchFamily="34" charset="0"/>
                <a:cs typeface="Calibri" panose="020F0502020204030204" pitchFamily="34" charset="0"/>
              </a:rPr>
              <a:t>c.id_region</a:t>
            </a:r>
            <a:r>
              <a:rPr lang="fr-ML" sz="1400" dirty="0">
                <a:latin typeface="Calibri" panose="020F0502020204030204" pitchFamily="34" charset="0"/>
                <a:ea typeface="Calibri" panose="020F0502020204030204" pitchFamily="34" charset="0"/>
                <a:cs typeface="Calibri" panose="020F0502020204030204" pitchFamily="34" charset="0"/>
              </a:rPr>
              <a:t>=</a:t>
            </a:r>
            <a:r>
              <a:rPr lang="fr-ML" sz="1400" dirty="0" err="1">
                <a:latin typeface="Calibri" panose="020F0502020204030204" pitchFamily="34" charset="0"/>
                <a:ea typeface="Calibri" panose="020F0502020204030204" pitchFamily="34" charset="0"/>
                <a:cs typeface="Calibri" panose="020F0502020204030204" pitchFamily="34" charset="0"/>
              </a:rPr>
              <a:t>r.id_region</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where b.type_local='</a:t>
            </a:r>
            <a:r>
              <a:rPr lang="fr-ML" sz="1400" dirty="0" err="1">
                <a:latin typeface="Calibri" panose="020F0502020204030204" pitchFamily="34" charset="0"/>
                <a:ea typeface="Calibri" panose="020F0502020204030204" pitchFamily="34" charset="0"/>
                <a:cs typeface="Calibri" panose="020F0502020204030204" pitchFamily="34" charset="0"/>
              </a:rPr>
              <a:t>Appartement'and</a:t>
            </a:r>
            <a:r>
              <a:rPr lang="fr-ML" sz="1400" dirty="0">
                <a:latin typeface="Calibri" panose="020F0502020204030204" pitchFamily="34" charset="0"/>
                <a:ea typeface="Calibri" panose="020F0502020204030204" pitchFamily="34" charset="0"/>
                <a:cs typeface="Calibri" panose="020F0502020204030204" pitchFamily="34" charset="0"/>
              </a:rPr>
              <a:t> v.date between '2020-01-01'and '2020-06-30'</a:t>
            </a:r>
          </a:p>
          <a:p>
            <a:r>
              <a:rPr lang="fr-ML" sz="1400" dirty="0">
                <a:latin typeface="Calibri" panose="020F0502020204030204" pitchFamily="34" charset="0"/>
                <a:ea typeface="Calibri" panose="020F0502020204030204" pitchFamily="34" charset="0"/>
                <a:cs typeface="Calibri" panose="020F0502020204030204" pitchFamily="34" charset="0"/>
              </a:rPr>
              <a:t>group by b.type_local,r.reg_nom</a:t>
            </a:r>
          </a:p>
          <a:p>
            <a:r>
              <a:rPr lang="fr-ML" sz="1400" dirty="0">
                <a:latin typeface="Calibri" panose="020F0502020204030204" pitchFamily="34" charset="0"/>
                <a:ea typeface="Calibri" panose="020F0502020204030204" pitchFamily="34" charset="0"/>
                <a:cs typeface="Calibri" panose="020F0502020204030204" pitchFamily="34" charset="0"/>
              </a:rPr>
              <a:t>order by count(*) DESC</a:t>
            </a:r>
          </a:p>
        </p:txBody>
      </p:sp>
      <p:pic>
        <p:nvPicPr>
          <p:cNvPr id="4" name="Image 3">
            <a:extLst>
              <a:ext uri="{FF2B5EF4-FFF2-40B4-BE49-F238E27FC236}">
                <a16:creationId xmlns:a16="http://schemas.microsoft.com/office/drawing/2014/main" id="{55B4963B-6E6F-3E31-3388-FA565057A940}"/>
              </a:ext>
            </a:extLst>
          </p:cNvPr>
          <p:cNvPicPr>
            <a:picLocks noChangeAspect="1"/>
          </p:cNvPicPr>
          <p:nvPr/>
        </p:nvPicPr>
        <p:blipFill>
          <a:blip r:embed="rId5"/>
          <a:stretch>
            <a:fillRect/>
          </a:stretch>
        </p:blipFill>
        <p:spPr>
          <a:xfrm>
            <a:off x="7002929" y="1834758"/>
            <a:ext cx="5066215" cy="3188484"/>
          </a:xfrm>
          <a:prstGeom prst="rect">
            <a:avLst/>
          </a:prstGeom>
        </p:spPr>
      </p:pic>
    </p:spTree>
    <p:extLst>
      <p:ext uri="{BB962C8B-B14F-4D97-AF65-F5344CB8AC3E}">
        <p14:creationId xmlns:p14="http://schemas.microsoft.com/office/powerpoint/2010/main" val="1062454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b="1" dirty="0"/>
              <a:t>Requête 3</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Proportion des ventes d’appartements par le nombre de pièces</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643"/>
          <a:stretch/>
        </p:blipFill>
        <p:spPr>
          <a:xfrm>
            <a:off x="9224300" y="4905496"/>
            <a:ext cx="2964651" cy="1952504"/>
          </a:xfrm>
          <a:prstGeom prst="rect">
            <a:avLst/>
          </a:prstGeom>
        </p:spPr>
      </p:pic>
      <p:sp>
        <p:nvSpPr>
          <p:cNvPr id="7" name="ZoneTexte 6">
            <a:extLst>
              <a:ext uri="{FF2B5EF4-FFF2-40B4-BE49-F238E27FC236}">
                <a16:creationId xmlns:a16="http://schemas.microsoft.com/office/drawing/2014/main" id="{F44D97F0-1C30-DAA9-C3E8-F80DE686D377}"/>
              </a:ext>
            </a:extLst>
          </p:cNvPr>
          <p:cNvSpPr txBox="1"/>
          <p:nvPr/>
        </p:nvSpPr>
        <p:spPr>
          <a:xfrm>
            <a:off x="356416" y="2557761"/>
            <a:ext cx="6094324" cy="3323987"/>
          </a:xfrm>
          <a:prstGeom prst="rect">
            <a:avLst/>
          </a:prstGeom>
          <a:noFill/>
        </p:spPr>
        <p:txBody>
          <a:bodyPr wrap="square">
            <a:spAutoFit/>
          </a:bodyPr>
          <a:lstStyle/>
          <a:p>
            <a:r>
              <a:rPr lang="fr-ML" sz="1400" dirty="0">
                <a:latin typeface="Calibri" panose="020F0502020204030204" pitchFamily="34" charset="0"/>
                <a:ea typeface="Calibri" panose="020F0502020204030204" pitchFamily="34" charset="0"/>
                <a:cs typeface="Calibri" panose="020F0502020204030204" pitchFamily="34" charset="0"/>
              </a:rPr>
              <a:t>with TotalVentes AS (</a:t>
            </a:r>
          </a:p>
          <a:p>
            <a:r>
              <a:rPr lang="fr-ML" sz="1400" dirty="0">
                <a:latin typeface="Calibri" panose="020F0502020204030204" pitchFamily="34" charset="0"/>
                <a:ea typeface="Calibri" panose="020F0502020204030204" pitchFamily="34" charset="0"/>
                <a:cs typeface="Calibri" panose="020F0502020204030204" pitchFamily="34" charset="0"/>
              </a:rPr>
              <a:t>    SELECT COUNT(*) AS </a:t>
            </a:r>
            <a:r>
              <a:rPr lang="fr-ML" sz="1400" dirty="0" err="1">
                <a:latin typeface="Calibri" panose="020F0502020204030204" pitchFamily="34" charset="0"/>
                <a:ea typeface="Calibri" panose="020F0502020204030204" pitchFamily="34" charset="0"/>
                <a:cs typeface="Calibri" panose="020F0502020204030204" pitchFamily="34" charset="0"/>
              </a:rPr>
              <a:t>total_ventes</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    FROM bien b</a:t>
            </a:r>
          </a:p>
          <a:p>
            <a:r>
              <a:rPr lang="fr-ML" sz="1400" dirty="0">
                <a:latin typeface="Calibri" panose="020F0502020204030204" pitchFamily="34" charset="0"/>
                <a:ea typeface="Calibri" panose="020F0502020204030204" pitchFamily="34" charset="0"/>
                <a:cs typeface="Calibri" panose="020F0502020204030204" pitchFamily="34" charset="0"/>
              </a:rPr>
              <a:t>    JOIN vente v ON b.id_bien = v.id_bien</a:t>
            </a:r>
          </a:p>
          <a:p>
            <a:r>
              <a:rPr lang="fr-ML" sz="1400" dirty="0">
                <a:latin typeface="Calibri" panose="020F0502020204030204" pitchFamily="34" charset="0"/>
                <a:ea typeface="Calibri" panose="020F0502020204030204" pitchFamily="34" charset="0"/>
                <a:cs typeface="Calibri" panose="020F0502020204030204" pitchFamily="34" charset="0"/>
              </a:rPr>
              <a:t>    WHERE b.type_local = 'Appartement' AND v.date BETWEEN '2020-01-01' AND '2020-06-30')</a:t>
            </a:r>
          </a:p>
          <a:p>
            <a:r>
              <a:rPr lang="fr-ML" sz="1400" dirty="0">
                <a:latin typeface="Calibri" panose="020F0502020204030204" pitchFamily="34" charset="0"/>
                <a:ea typeface="Calibri" panose="020F0502020204030204" pitchFamily="34" charset="0"/>
                <a:cs typeface="Calibri" panose="020F0502020204030204" pitchFamily="34" charset="0"/>
              </a:rPr>
              <a:t>select b.type_local,b.total_piece,count(*)as </a:t>
            </a:r>
            <a:r>
              <a:rPr lang="fr-ML" sz="1400" dirty="0" err="1">
                <a:latin typeface="Calibri" panose="020F0502020204030204" pitchFamily="34" charset="0"/>
                <a:ea typeface="Calibri" panose="020F0502020204030204" pitchFamily="34" charset="0"/>
                <a:cs typeface="Calibri" panose="020F0502020204030204" pitchFamily="34" charset="0"/>
              </a:rPr>
              <a:t>nb_vente</a:t>
            </a:r>
            <a:r>
              <a:rPr lang="fr-ML" sz="1400" dirty="0">
                <a:latin typeface="Calibri" panose="020F0502020204030204" pitchFamily="34" charset="0"/>
                <a:ea typeface="Calibri" panose="020F0502020204030204" pitchFamily="34" charset="0"/>
                <a:cs typeface="Calibri" panose="020F0502020204030204" pitchFamily="34" charset="0"/>
              </a:rPr>
              <a:t>,</a:t>
            </a:r>
          </a:p>
          <a:p>
            <a:r>
              <a:rPr lang="fr-ML" sz="1400" dirty="0">
                <a:latin typeface="Calibri" panose="020F0502020204030204" pitchFamily="34" charset="0"/>
                <a:ea typeface="Calibri" panose="020F0502020204030204" pitchFamily="34" charset="0"/>
                <a:cs typeface="Calibri" panose="020F0502020204030204" pitchFamily="34" charset="0"/>
              </a:rPr>
              <a:t>	round((COUNT(*)::decimal / </a:t>
            </a:r>
            <a:r>
              <a:rPr lang="fr-ML" sz="1400" dirty="0" err="1">
                <a:latin typeface="Calibri" panose="020F0502020204030204" pitchFamily="34" charset="0"/>
                <a:ea typeface="Calibri" panose="020F0502020204030204" pitchFamily="34" charset="0"/>
                <a:cs typeface="Calibri" panose="020F0502020204030204" pitchFamily="34" charset="0"/>
              </a:rPr>
              <a:t>tv.total_ventes</a:t>
            </a:r>
            <a:r>
              <a:rPr lang="fr-ML" sz="1400" dirty="0">
                <a:latin typeface="Calibri" panose="020F0502020204030204" pitchFamily="34" charset="0"/>
                <a:ea typeface="Calibri" panose="020F0502020204030204" pitchFamily="34" charset="0"/>
                <a:cs typeface="Calibri" panose="020F0502020204030204" pitchFamily="34" charset="0"/>
              </a:rPr>
              <a:t>) * 100,2) AS proportion</a:t>
            </a:r>
          </a:p>
          <a:p>
            <a:r>
              <a:rPr lang="fr-ML" sz="1400" dirty="0">
                <a:latin typeface="Calibri" panose="020F0502020204030204" pitchFamily="34" charset="0"/>
                <a:ea typeface="Calibri" panose="020F0502020204030204" pitchFamily="34" charset="0"/>
                <a:cs typeface="Calibri" panose="020F0502020204030204" pitchFamily="34" charset="0"/>
              </a:rPr>
              <a:t>from bien b</a:t>
            </a:r>
          </a:p>
          <a:p>
            <a:r>
              <a:rPr lang="fr-ML" sz="1400" dirty="0">
                <a:latin typeface="Calibri" panose="020F0502020204030204" pitchFamily="34" charset="0"/>
                <a:ea typeface="Calibri" panose="020F0502020204030204" pitchFamily="34" charset="0"/>
                <a:cs typeface="Calibri" panose="020F0502020204030204" pitchFamily="34" charset="0"/>
              </a:rPr>
              <a:t>join vente v on b.id_bien=v.id_bien </a:t>
            </a:r>
          </a:p>
          <a:p>
            <a:r>
              <a:rPr lang="fr-ML" sz="1400" dirty="0">
                <a:latin typeface="Calibri" panose="020F0502020204030204" pitchFamily="34" charset="0"/>
                <a:ea typeface="Calibri" panose="020F0502020204030204" pitchFamily="34" charset="0"/>
                <a:cs typeface="Calibri" panose="020F0502020204030204" pitchFamily="34" charset="0"/>
              </a:rPr>
              <a:t>JOIN TotalVentes tv ON 1=1</a:t>
            </a:r>
          </a:p>
          <a:p>
            <a:r>
              <a:rPr lang="fr-ML" sz="1400" dirty="0">
                <a:latin typeface="Calibri" panose="020F0502020204030204" pitchFamily="34" charset="0"/>
                <a:ea typeface="Calibri" panose="020F0502020204030204" pitchFamily="34" charset="0"/>
                <a:cs typeface="Calibri" panose="020F0502020204030204" pitchFamily="34" charset="0"/>
              </a:rPr>
              <a:t>where b.type_local='</a:t>
            </a:r>
            <a:r>
              <a:rPr lang="fr-ML" sz="1400" dirty="0" err="1">
                <a:latin typeface="Calibri" panose="020F0502020204030204" pitchFamily="34" charset="0"/>
                <a:ea typeface="Calibri" panose="020F0502020204030204" pitchFamily="34" charset="0"/>
                <a:cs typeface="Calibri" panose="020F0502020204030204" pitchFamily="34" charset="0"/>
              </a:rPr>
              <a:t>Appartement'and</a:t>
            </a:r>
            <a:r>
              <a:rPr lang="fr-ML" sz="1400" dirty="0">
                <a:latin typeface="Calibri" panose="020F0502020204030204" pitchFamily="34" charset="0"/>
                <a:ea typeface="Calibri" panose="020F0502020204030204" pitchFamily="34" charset="0"/>
                <a:cs typeface="Calibri" panose="020F0502020204030204" pitchFamily="34" charset="0"/>
              </a:rPr>
              <a:t> v.date between '2020-01-01'and '2020-06-30'</a:t>
            </a:r>
          </a:p>
          <a:p>
            <a:r>
              <a:rPr lang="fr-ML" sz="1400" dirty="0">
                <a:latin typeface="Calibri" panose="020F0502020204030204" pitchFamily="34" charset="0"/>
                <a:ea typeface="Calibri" panose="020F0502020204030204" pitchFamily="34" charset="0"/>
                <a:cs typeface="Calibri" panose="020F0502020204030204" pitchFamily="34" charset="0"/>
              </a:rPr>
              <a:t>group by </a:t>
            </a:r>
            <a:r>
              <a:rPr lang="fr-ML" sz="1400" dirty="0" err="1">
                <a:latin typeface="Calibri" panose="020F0502020204030204" pitchFamily="34" charset="0"/>
                <a:ea typeface="Calibri" panose="020F0502020204030204" pitchFamily="34" charset="0"/>
                <a:cs typeface="Calibri" panose="020F0502020204030204" pitchFamily="34" charset="0"/>
              </a:rPr>
              <a:t>b.type_local,b.total_piece,tv.total_ventes</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ORDER BY proportion DESC;</a:t>
            </a:r>
          </a:p>
        </p:txBody>
      </p:sp>
      <p:pic>
        <p:nvPicPr>
          <p:cNvPr id="8" name="Image 7">
            <a:extLst>
              <a:ext uri="{FF2B5EF4-FFF2-40B4-BE49-F238E27FC236}">
                <a16:creationId xmlns:a16="http://schemas.microsoft.com/office/drawing/2014/main" id="{B9EE3C93-537F-E954-8938-1846ECD244F4}"/>
              </a:ext>
            </a:extLst>
          </p:cNvPr>
          <p:cNvPicPr>
            <a:picLocks noChangeAspect="1"/>
          </p:cNvPicPr>
          <p:nvPr/>
        </p:nvPicPr>
        <p:blipFill>
          <a:blip r:embed="rId5"/>
          <a:stretch>
            <a:fillRect/>
          </a:stretch>
        </p:blipFill>
        <p:spPr>
          <a:xfrm>
            <a:off x="6893169" y="1789843"/>
            <a:ext cx="4853354" cy="3025642"/>
          </a:xfrm>
          <a:prstGeom prst="rect">
            <a:avLst/>
          </a:prstGeom>
        </p:spPr>
      </p:pic>
    </p:spTree>
    <p:extLst>
      <p:ext uri="{BB962C8B-B14F-4D97-AF65-F5344CB8AC3E}">
        <p14:creationId xmlns:p14="http://schemas.microsoft.com/office/powerpoint/2010/main" val="1052352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b="1" dirty="0"/>
              <a:t>Requête 4</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Liste des 10 départements où le prix du mètre carré est le plus élevé</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643"/>
          <a:stretch/>
        </p:blipFill>
        <p:spPr>
          <a:xfrm>
            <a:off x="8983226" y="4746726"/>
            <a:ext cx="3205725" cy="2111274"/>
          </a:xfrm>
          <a:prstGeom prst="rect">
            <a:avLst/>
          </a:prstGeom>
        </p:spPr>
      </p:pic>
      <p:sp>
        <p:nvSpPr>
          <p:cNvPr id="4" name="ZoneTexte 3">
            <a:extLst>
              <a:ext uri="{FF2B5EF4-FFF2-40B4-BE49-F238E27FC236}">
                <a16:creationId xmlns:a16="http://schemas.microsoft.com/office/drawing/2014/main" id="{FF6514BC-8DE0-9ECF-DFB3-A5DD65404221}"/>
              </a:ext>
            </a:extLst>
          </p:cNvPr>
          <p:cNvSpPr txBox="1"/>
          <p:nvPr/>
        </p:nvSpPr>
        <p:spPr>
          <a:xfrm>
            <a:off x="416255" y="2413337"/>
            <a:ext cx="6094324" cy="2031325"/>
          </a:xfrm>
          <a:prstGeom prst="rect">
            <a:avLst/>
          </a:prstGeom>
          <a:noFill/>
        </p:spPr>
        <p:txBody>
          <a:bodyPr wrap="square">
            <a:spAutoFit/>
          </a:bodyPr>
          <a:lstStyle/>
          <a:p>
            <a:r>
              <a:rPr lang="fr-ML" sz="1400" dirty="0">
                <a:latin typeface="Calibri" panose="020F0502020204030204" pitchFamily="34" charset="0"/>
                <a:ea typeface="Calibri" panose="020F0502020204030204" pitchFamily="34" charset="0"/>
                <a:cs typeface="Calibri" panose="020F0502020204030204" pitchFamily="34" charset="0"/>
              </a:rPr>
              <a:t>select c.code_departement as departement,</a:t>
            </a:r>
          </a:p>
          <a:p>
            <a:r>
              <a:rPr lang="fr-ML" sz="1400" dirty="0">
                <a:latin typeface="Calibri" panose="020F0502020204030204" pitchFamily="34" charset="0"/>
                <a:ea typeface="Calibri" panose="020F0502020204030204" pitchFamily="34" charset="0"/>
                <a:cs typeface="Calibri" panose="020F0502020204030204" pitchFamily="34" charset="0"/>
              </a:rPr>
              <a:t>	round(Avg (v.Valeur/b.Surface_carrez)) as prix_m2_moyen	</a:t>
            </a:r>
          </a:p>
          <a:p>
            <a:r>
              <a:rPr lang="fr-ML" sz="1400" dirty="0">
                <a:latin typeface="Calibri" panose="020F0502020204030204" pitchFamily="34" charset="0"/>
                <a:ea typeface="Calibri" panose="020F0502020204030204" pitchFamily="34" charset="0"/>
                <a:cs typeface="Calibri" panose="020F0502020204030204" pitchFamily="34" charset="0"/>
              </a:rPr>
              <a:t>from bien b</a:t>
            </a:r>
          </a:p>
          <a:p>
            <a:r>
              <a:rPr lang="fr-ML" sz="1400" dirty="0">
                <a:latin typeface="Calibri" panose="020F0502020204030204" pitchFamily="34" charset="0"/>
                <a:ea typeface="Calibri" panose="020F0502020204030204" pitchFamily="34" charset="0"/>
                <a:cs typeface="Calibri" panose="020F0502020204030204" pitchFamily="34" charset="0"/>
              </a:rPr>
              <a:t>join vente v on b.id_bien=v.id_bien </a:t>
            </a:r>
          </a:p>
          <a:p>
            <a:r>
              <a:rPr lang="fr-ML" sz="1400" dirty="0">
                <a:latin typeface="Calibri" panose="020F0502020204030204" pitchFamily="34" charset="0"/>
                <a:ea typeface="Calibri" panose="020F0502020204030204" pitchFamily="34" charset="0"/>
                <a:cs typeface="Calibri" panose="020F0502020204030204" pitchFamily="34" charset="0"/>
              </a:rPr>
              <a:t>JOIN commune c on b.id_codedep_codecommune=c.id_codedep_codecommune</a:t>
            </a:r>
          </a:p>
          <a:p>
            <a:r>
              <a:rPr lang="fr-ML" sz="1400" dirty="0">
                <a:latin typeface="Calibri" panose="020F0502020204030204" pitchFamily="34" charset="0"/>
                <a:ea typeface="Calibri" panose="020F0502020204030204" pitchFamily="34" charset="0"/>
                <a:cs typeface="Calibri" panose="020F0502020204030204" pitchFamily="34" charset="0"/>
              </a:rPr>
              <a:t>where b.Surface_carrez&gt;0 and v.date between '2020-01-01'and '2020-06-30'</a:t>
            </a:r>
          </a:p>
          <a:p>
            <a:r>
              <a:rPr lang="fr-ML" sz="1400" dirty="0">
                <a:latin typeface="Calibri" panose="020F0502020204030204" pitchFamily="34" charset="0"/>
                <a:ea typeface="Calibri" panose="020F0502020204030204" pitchFamily="34" charset="0"/>
                <a:cs typeface="Calibri" panose="020F0502020204030204" pitchFamily="34" charset="0"/>
              </a:rPr>
              <a:t>group by c.code_departement</a:t>
            </a:r>
          </a:p>
          <a:p>
            <a:r>
              <a:rPr lang="fr-ML" sz="1400" dirty="0">
                <a:latin typeface="Calibri" panose="020F0502020204030204" pitchFamily="34" charset="0"/>
                <a:ea typeface="Calibri" panose="020F0502020204030204" pitchFamily="34" charset="0"/>
                <a:cs typeface="Calibri" panose="020F0502020204030204" pitchFamily="34" charset="0"/>
              </a:rPr>
              <a:t>ORDER BY prix_m2_moyen DESC</a:t>
            </a:r>
          </a:p>
          <a:p>
            <a:r>
              <a:rPr lang="fr-ML" sz="1400" dirty="0">
                <a:latin typeface="Calibri" panose="020F0502020204030204" pitchFamily="34" charset="0"/>
                <a:ea typeface="Calibri" panose="020F0502020204030204" pitchFamily="34" charset="0"/>
                <a:cs typeface="Calibri" panose="020F0502020204030204" pitchFamily="34" charset="0"/>
              </a:rPr>
              <a:t>limit 10;</a:t>
            </a:r>
          </a:p>
        </p:txBody>
      </p:sp>
      <p:pic>
        <p:nvPicPr>
          <p:cNvPr id="5" name="Image 4">
            <a:extLst>
              <a:ext uri="{FF2B5EF4-FFF2-40B4-BE49-F238E27FC236}">
                <a16:creationId xmlns:a16="http://schemas.microsoft.com/office/drawing/2014/main" id="{F6EA3612-88C2-AD74-00BF-FC549DF8D987}"/>
              </a:ext>
            </a:extLst>
          </p:cNvPr>
          <p:cNvPicPr>
            <a:picLocks noChangeAspect="1"/>
          </p:cNvPicPr>
          <p:nvPr/>
        </p:nvPicPr>
        <p:blipFill>
          <a:blip r:embed="rId5"/>
          <a:stretch>
            <a:fillRect/>
          </a:stretch>
        </p:blipFill>
        <p:spPr>
          <a:xfrm>
            <a:off x="7148481" y="1828800"/>
            <a:ext cx="4306640" cy="2803033"/>
          </a:xfrm>
          <a:prstGeom prst="rect">
            <a:avLst/>
          </a:prstGeom>
        </p:spPr>
      </p:pic>
    </p:spTree>
    <p:extLst>
      <p:ext uri="{BB962C8B-B14F-4D97-AF65-F5344CB8AC3E}">
        <p14:creationId xmlns:p14="http://schemas.microsoft.com/office/powerpoint/2010/main" val="3427500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b="1" dirty="0"/>
              <a:t>Requête 5</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Prix moyen du mètre carré d’une maison en Île-de-France</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643"/>
          <a:stretch/>
        </p:blipFill>
        <p:spPr>
          <a:xfrm>
            <a:off x="8500906" y="4429072"/>
            <a:ext cx="3688046" cy="2428928"/>
          </a:xfrm>
          <a:prstGeom prst="rect">
            <a:avLst/>
          </a:prstGeom>
        </p:spPr>
      </p:pic>
      <p:sp>
        <p:nvSpPr>
          <p:cNvPr id="7" name="ZoneTexte 6">
            <a:extLst>
              <a:ext uri="{FF2B5EF4-FFF2-40B4-BE49-F238E27FC236}">
                <a16:creationId xmlns:a16="http://schemas.microsoft.com/office/drawing/2014/main" id="{AA0265B0-3439-6AB6-13BD-CFAD4923171C}"/>
              </a:ext>
            </a:extLst>
          </p:cNvPr>
          <p:cNvSpPr txBox="1"/>
          <p:nvPr/>
        </p:nvSpPr>
        <p:spPr>
          <a:xfrm>
            <a:off x="572493" y="2526984"/>
            <a:ext cx="6094324" cy="2031325"/>
          </a:xfrm>
          <a:prstGeom prst="rect">
            <a:avLst/>
          </a:prstGeom>
          <a:noFill/>
        </p:spPr>
        <p:txBody>
          <a:bodyPr wrap="square">
            <a:spAutoFit/>
          </a:bodyPr>
          <a:lstStyle/>
          <a:p>
            <a:r>
              <a:rPr lang="fr-ML" sz="1400" dirty="0">
                <a:latin typeface="Calibri" panose="020F0502020204030204" pitchFamily="34" charset="0"/>
                <a:ea typeface="Calibri" panose="020F0502020204030204" pitchFamily="34" charset="0"/>
                <a:cs typeface="Calibri" panose="020F0502020204030204" pitchFamily="34" charset="0"/>
              </a:rPr>
              <a:t>select r.reg_nom as region,</a:t>
            </a:r>
          </a:p>
          <a:p>
            <a:r>
              <a:rPr lang="fr-ML" sz="1400" dirty="0">
                <a:latin typeface="Calibri" panose="020F0502020204030204" pitchFamily="34" charset="0"/>
                <a:ea typeface="Calibri" panose="020F0502020204030204" pitchFamily="34" charset="0"/>
                <a:cs typeface="Calibri" panose="020F0502020204030204" pitchFamily="34" charset="0"/>
              </a:rPr>
              <a:t>	round(Avg (v.Valeur/b.Surface_carrez)) as prix_m2_moyen	</a:t>
            </a:r>
          </a:p>
          <a:p>
            <a:r>
              <a:rPr lang="fr-ML" sz="1400" dirty="0">
                <a:latin typeface="Calibri" panose="020F0502020204030204" pitchFamily="34" charset="0"/>
                <a:ea typeface="Calibri" panose="020F0502020204030204" pitchFamily="34" charset="0"/>
                <a:cs typeface="Calibri" panose="020F0502020204030204" pitchFamily="34" charset="0"/>
              </a:rPr>
              <a:t>from bien b</a:t>
            </a:r>
          </a:p>
          <a:p>
            <a:r>
              <a:rPr lang="fr-ML" sz="1400" dirty="0">
                <a:latin typeface="Calibri" panose="020F0502020204030204" pitchFamily="34" charset="0"/>
                <a:ea typeface="Calibri" panose="020F0502020204030204" pitchFamily="34" charset="0"/>
                <a:cs typeface="Calibri" panose="020F0502020204030204" pitchFamily="34" charset="0"/>
              </a:rPr>
              <a:t>join vente v on b.id_bien=v.id_bien </a:t>
            </a:r>
          </a:p>
          <a:p>
            <a:r>
              <a:rPr lang="fr-ML" sz="1400" dirty="0">
                <a:latin typeface="Calibri" panose="020F0502020204030204" pitchFamily="34" charset="0"/>
                <a:ea typeface="Calibri" panose="020F0502020204030204" pitchFamily="34" charset="0"/>
                <a:cs typeface="Calibri" panose="020F0502020204030204" pitchFamily="34" charset="0"/>
              </a:rPr>
              <a:t>JOIN commune c on b.id_codedep_codecommune=c.id_codedep_codecommune</a:t>
            </a:r>
          </a:p>
          <a:p>
            <a:r>
              <a:rPr lang="fr-ML" sz="1400" dirty="0">
                <a:latin typeface="Calibri" panose="020F0502020204030204" pitchFamily="34" charset="0"/>
                <a:ea typeface="Calibri" panose="020F0502020204030204" pitchFamily="34" charset="0"/>
                <a:cs typeface="Calibri" panose="020F0502020204030204" pitchFamily="34" charset="0"/>
              </a:rPr>
              <a:t>join region r on c.id_region=</a:t>
            </a:r>
            <a:r>
              <a:rPr lang="fr-ML" sz="1400" dirty="0" err="1">
                <a:latin typeface="Calibri" panose="020F0502020204030204" pitchFamily="34" charset="0"/>
                <a:ea typeface="Calibri" panose="020F0502020204030204" pitchFamily="34" charset="0"/>
                <a:cs typeface="Calibri" panose="020F0502020204030204" pitchFamily="34" charset="0"/>
              </a:rPr>
              <a:t>r.id_region</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where r.reg_nom='Ile-de-France'and b.type_local='Maison' and v.date between '2020-01-01'and '2020-06-30'</a:t>
            </a:r>
          </a:p>
          <a:p>
            <a:r>
              <a:rPr lang="fr-ML" sz="1400" dirty="0">
                <a:latin typeface="Calibri" panose="020F0502020204030204" pitchFamily="34" charset="0"/>
                <a:ea typeface="Calibri" panose="020F0502020204030204" pitchFamily="34" charset="0"/>
                <a:cs typeface="Calibri" panose="020F0502020204030204" pitchFamily="34" charset="0"/>
              </a:rPr>
              <a:t>group by r.reg_nom; </a:t>
            </a:r>
          </a:p>
        </p:txBody>
      </p:sp>
      <p:pic>
        <p:nvPicPr>
          <p:cNvPr id="8" name="Image 7" descr="Une image contenant texte, Police, capture d’écran, ligne&#10;&#10;Description générée automatiquement">
            <a:extLst>
              <a:ext uri="{FF2B5EF4-FFF2-40B4-BE49-F238E27FC236}">
                <a16:creationId xmlns:a16="http://schemas.microsoft.com/office/drawing/2014/main" id="{368165AD-1C98-DE90-02AA-8A6D8F65D415}"/>
              </a:ext>
            </a:extLst>
          </p:cNvPr>
          <p:cNvPicPr>
            <a:picLocks noChangeAspect="1"/>
          </p:cNvPicPr>
          <p:nvPr/>
        </p:nvPicPr>
        <p:blipFill>
          <a:blip r:embed="rId4"/>
          <a:stretch>
            <a:fillRect/>
          </a:stretch>
        </p:blipFill>
        <p:spPr>
          <a:xfrm>
            <a:off x="7244862" y="2111274"/>
            <a:ext cx="4511447" cy="1986541"/>
          </a:xfrm>
          <a:prstGeom prst="rect">
            <a:avLst/>
          </a:prstGeom>
        </p:spPr>
      </p:pic>
    </p:spTree>
    <p:extLst>
      <p:ext uri="{BB962C8B-B14F-4D97-AF65-F5344CB8AC3E}">
        <p14:creationId xmlns:p14="http://schemas.microsoft.com/office/powerpoint/2010/main" val="2181711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b="1" dirty="0"/>
              <a:t>Requête 6</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Liste des 10 appartements les plus chers avec la région et le nombre de mètres carrés</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643"/>
          <a:stretch/>
        </p:blipFill>
        <p:spPr>
          <a:xfrm>
            <a:off x="8500906" y="4429072"/>
            <a:ext cx="3688046" cy="2428928"/>
          </a:xfrm>
          <a:prstGeom prst="rect">
            <a:avLst/>
          </a:prstGeom>
        </p:spPr>
      </p:pic>
      <p:sp>
        <p:nvSpPr>
          <p:cNvPr id="4" name="ZoneTexte 3">
            <a:extLst>
              <a:ext uri="{FF2B5EF4-FFF2-40B4-BE49-F238E27FC236}">
                <a16:creationId xmlns:a16="http://schemas.microsoft.com/office/drawing/2014/main" id="{34761187-C6F6-5ECA-9596-985553AAEF22}"/>
              </a:ext>
            </a:extLst>
          </p:cNvPr>
          <p:cNvSpPr txBox="1"/>
          <p:nvPr/>
        </p:nvSpPr>
        <p:spPr>
          <a:xfrm>
            <a:off x="258830" y="2929687"/>
            <a:ext cx="6094324" cy="2246769"/>
          </a:xfrm>
          <a:prstGeom prst="rect">
            <a:avLst/>
          </a:prstGeom>
          <a:noFill/>
        </p:spPr>
        <p:txBody>
          <a:bodyPr wrap="square">
            <a:spAutoFit/>
          </a:bodyPr>
          <a:lstStyle/>
          <a:p>
            <a:r>
              <a:rPr lang="fr-ML" sz="1400" dirty="0">
                <a:latin typeface="Calibri" panose="020F0502020204030204" pitchFamily="34" charset="0"/>
                <a:ea typeface="Calibri" panose="020F0502020204030204" pitchFamily="34" charset="0"/>
                <a:cs typeface="Calibri" panose="020F0502020204030204" pitchFamily="34" charset="0"/>
              </a:rPr>
              <a:t>select </a:t>
            </a:r>
            <a:r>
              <a:rPr lang="fr-ML" sz="1400" dirty="0" err="1">
                <a:latin typeface="Calibri" panose="020F0502020204030204" pitchFamily="34" charset="0"/>
                <a:ea typeface="Calibri" panose="020F0502020204030204" pitchFamily="34" charset="0"/>
                <a:cs typeface="Calibri" panose="020F0502020204030204" pitchFamily="34" charset="0"/>
              </a:rPr>
              <a:t>v.id_bien,c.code_departement,b.type_local,r.reg_nom</a:t>
            </a:r>
            <a:r>
              <a:rPr lang="fr-ML" sz="1400" dirty="0">
                <a:latin typeface="Calibri" panose="020F0502020204030204" pitchFamily="34" charset="0"/>
                <a:ea typeface="Calibri" panose="020F0502020204030204" pitchFamily="34" charset="0"/>
                <a:cs typeface="Calibri" panose="020F0502020204030204" pitchFamily="34" charset="0"/>
              </a:rPr>
              <a:t> as region,b.Surface_carrez,v.valeur	</a:t>
            </a:r>
          </a:p>
          <a:p>
            <a:r>
              <a:rPr lang="fr-ML" sz="1400" dirty="0">
                <a:latin typeface="Calibri" panose="020F0502020204030204" pitchFamily="34" charset="0"/>
                <a:ea typeface="Calibri" panose="020F0502020204030204" pitchFamily="34" charset="0"/>
                <a:cs typeface="Calibri" panose="020F0502020204030204" pitchFamily="34" charset="0"/>
              </a:rPr>
              <a:t>from bien b</a:t>
            </a:r>
          </a:p>
          <a:p>
            <a:r>
              <a:rPr lang="fr-ML" sz="1400" dirty="0">
                <a:latin typeface="Calibri" panose="020F0502020204030204" pitchFamily="34" charset="0"/>
                <a:ea typeface="Calibri" panose="020F0502020204030204" pitchFamily="34" charset="0"/>
                <a:cs typeface="Calibri" panose="020F0502020204030204" pitchFamily="34" charset="0"/>
              </a:rPr>
              <a:t>join vente v on b.id_bien=v.id_bien </a:t>
            </a:r>
          </a:p>
          <a:p>
            <a:r>
              <a:rPr lang="fr-ML" sz="1400" dirty="0">
                <a:latin typeface="Calibri" panose="020F0502020204030204" pitchFamily="34" charset="0"/>
                <a:ea typeface="Calibri" panose="020F0502020204030204" pitchFamily="34" charset="0"/>
                <a:cs typeface="Calibri" panose="020F0502020204030204" pitchFamily="34" charset="0"/>
              </a:rPr>
              <a:t>JOIN commune c on b.id_codedep_codecommune=c.id_codedep_codecommune</a:t>
            </a:r>
          </a:p>
          <a:p>
            <a:r>
              <a:rPr lang="fr-ML" sz="1400" dirty="0">
                <a:latin typeface="Calibri" panose="020F0502020204030204" pitchFamily="34" charset="0"/>
                <a:ea typeface="Calibri" panose="020F0502020204030204" pitchFamily="34" charset="0"/>
                <a:cs typeface="Calibri" panose="020F0502020204030204" pitchFamily="34" charset="0"/>
              </a:rPr>
              <a:t>join region r on c.id_region=</a:t>
            </a:r>
            <a:r>
              <a:rPr lang="fr-ML" sz="1400" dirty="0" err="1">
                <a:latin typeface="Calibri" panose="020F0502020204030204" pitchFamily="34" charset="0"/>
                <a:ea typeface="Calibri" panose="020F0502020204030204" pitchFamily="34" charset="0"/>
                <a:cs typeface="Calibri" panose="020F0502020204030204" pitchFamily="34" charset="0"/>
              </a:rPr>
              <a:t>r.id_region</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where b.type_local='Appartement' and v.date between '2020-01-01'and '2020-06-30' and v.valeur is not null</a:t>
            </a:r>
          </a:p>
          <a:p>
            <a:r>
              <a:rPr lang="fr-ML" sz="1400" dirty="0">
                <a:latin typeface="Calibri" panose="020F0502020204030204" pitchFamily="34" charset="0"/>
                <a:ea typeface="Calibri" panose="020F0502020204030204" pitchFamily="34" charset="0"/>
                <a:cs typeface="Calibri" panose="020F0502020204030204" pitchFamily="34" charset="0"/>
              </a:rPr>
              <a:t>order by v.valeur DESC</a:t>
            </a:r>
          </a:p>
          <a:p>
            <a:r>
              <a:rPr lang="fr-ML" sz="1400" dirty="0">
                <a:latin typeface="Calibri" panose="020F0502020204030204" pitchFamily="34" charset="0"/>
                <a:ea typeface="Calibri" panose="020F0502020204030204" pitchFamily="34" charset="0"/>
                <a:cs typeface="Calibri" panose="020F0502020204030204" pitchFamily="34" charset="0"/>
              </a:rPr>
              <a:t>limit 10;</a:t>
            </a:r>
          </a:p>
        </p:txBody>
      </p:sp>
      <p:pic>
        <p:nvPicPr>
          <p:cNvPr id="5" name="Image 4" descr="Une image contenant texte, capture d’écran, nombre, Police&#10;&#10;Description générée automatiquement">
            <a:extLst>
              <a:ext uri="{FF2B5EF4-FFF2-40B4-BE49-F238E27FC236}">
                <a16:creationId xmlns:a16="http://schemas.microsoft.com/office/drawing/2014/main" id="{2558B55F-7E68-6BAD-3A59-94F504E16E20}"/>
              </a:ext>
            </a:extLst>
          </p:cNvPr>
          <p:cNvPicPr>
            <a:picLocks noChangeAspect="1"/>
          </p:cNvPicPr>
          <p:nvPr/>
        </p:nvPicPr>
        <p:blipFill>
          <a:blip r:embed="rId4"/>
          <a:stretch>
            <a:fillRect/>
          </a:stretch>
        </p:blipFill>
        <p:spPr>
          <a:xfrm>
            <a:off x="6611983" y="1961774"/>
            <a:ext cx="5506329" cy="2580081"/>
          </a:xfrm>
          <a:prstGeom prst="rect">
            <a:avLst/>
          </a:prstGeom>
        </p:spPr>
      </p:pic>
    </p:spTree>
    <p:extLst>
      <p:ext uri="{BB962C8B-B14F-4D97-AF65-F5344CB8AC3E}">
        <p14:creationId xmlns:p14="http://schemas.microsoft.com/office/powerpoint/2010/main" val="47614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b="1" dirty="0"/>
              <a:t>Requête 7</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Taux d’évolution du nombre de ventes entre le premier et le second trimestre de 2020</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643"/>
          <a:stretch/>
        </p:blipFill>
        <p:spPr>
          <a:xfrm>
            <a:off x="8500906" y="4429072"/>
            <a:ext cx="3688046" cy="2428928"/>
          </a:xfrm>
          <a:prstGeom prst="rect">
            <a:avLst/>
          </a:prstGeom>
        </p:spPr>
      </p:pic>
      <p:sp>
        <p:nvSpPr>
          <p:cNvPr id="7" name="ZoneTexte 6">
            <a:extLst>
              <a:ext uri="{FF2B5EF4-FFF2-40B4-BE49-F238E27FC236}">
                <a16:creationId xmlns:a16="http://schemas.microsoft.com/office/drawing/2014/main" id="{826B0D5B-DA0E-1CEE-C9D4-BD4064AE4C95}"/>
              </a:ext>
            </a:extLst>
          </p:cNvPr>
          <p:cNvSpPr txBox="1"/>
          <p:nvPr/>
        </p:nvSpPr>
        <p:spPr>
          <a:xfrm>
            <a:off x="461961" y="2399373"/>
            <a:ext cx="7121769" cy="3323987"/>
          </a:xfrm>
          <a:prstGeom prst="rect">
            <a:avLst/>
          </a:prstGeom>
          <a:noFill/>
        </p:spPr>
        <p:txBody>
          <a:bodyPr wrap="square">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WITH ventes_trimestre as (</a:t>
            </a:r>
          </a:p>
          <a:p>
            <a:r>
              <a:rPr lang="en-US" sz="1400" dirty="0">
                <a:latin typeface="Calibri" panose="020F0502020204030204" pitchFamily="34" charset="0"/>
                <a:ea typeface="Calibri" panose="020F0502020204030204" pitchFamily="34" charset="0"/>
                <a:cs typeface="Calibri" panose="020F0502020204030204" pitchFamily="34" charset="0"/>
              </a:rPr>
              <a:t>	select </a:t>
            </a:r>
          </a:p>
          <a:p>
            <a:r>
              <a:rPr lang="en-US" sz="1400" dirty="0">
                <a:latin typeface="Calibri" panose="020F0502020204030204" pitchFamily="34" charset="0"/>
                <a:ea typeface="Calibri" panose="020F0502020204030204" pitchFamily="34" charset="0"/>
                <a:cs typeface="Calibri" panose="020F0502020204030204" pitchFamily="34" charset="0"/>
              </a:rPr>
              <a:t>	case</a:t>
            </a:r>
          </a:p>
          <a:p>
            <a:r>
              <a:rPr lang="en-US" sz="1400" dirty="0">
                <a:latin typeface="Calibri" panose="020F0502020204030204" pitchFamily="34" charset="0"/>
                <a:ea typeface="Calibri" panose="020F0502020204030204" pitchFamily="34" charset="0"/>
                <a:cs typeface="Calibri" panose="020F0502020204030204" pitchFamily="34" charset="0"/>
              </a:rPr>
              <a:t>	when extract (month from v.date) between 1 and 3 then 'T1'</a:t>
            </a:r>
          </a:p>
          <a:p>
            <a:r>
              <a:rPr lang="en-US" sz="1400" dirty="0">
                <a:latin typeface="Calibri" panose="020F0502020204030204" pitchFamily="34" charset="0"/>
                <a:ea typeface="Calibri" panose="020F0502020204030204" pitchFamily="34" charset="0"/>
                <a:cs typeface="Calibri" panose="020F0502020204030204" pitchFamily="34" charset="0"/>
              </a:rPr>
              <a:t>	when extract (month from v.date) between 4 and 6 then 'T2'</a:t>
            </a:r>
          </a:p>
          <a:p>
            <a:r>
              <a:rPr lang="en-US" sz="1400" dirty="0">
                <a:latin typeface="Calibri" panose="020F0502020204030204" pitchFamily="34" charset="0"/>
                <a:ea typeface="Calibri" panose="020F0502020204030204" pitchFamily="34" charset="0"/>
                <a:cs typeface="Calibri" panose="020F0502020204030204" pitchFamily="34" charset="0"/>
              </a:rPr>
              <a:t>end as </a:t>
            </a:r>
            <a:r>
              <a:rPr lang="en-US" sz="1400" dirty="0" err="1">
                <a:latin typeface="Calibri" panose="020F0502020204030204" pitchFamily="34" charset="0"/>
                <a:ea typeface="Calibri" panose="020F0502020204030204" pitchFamily="34" charset="0"/>
                <a:cs typeface="Calibri" panose="020F0502020204030204" pitchFamily="34" charset="0"/>
              </a:rPr>
              <a:t>trimestre</a:t>
            </a:r>
            <a:r>
              <a:rPr lang="en-US" sz="1400" dirty="0">
                <a:latin typeface="Calibri" panose="020F0502020204030204" pitchFamily="34" charset="0"/>
                <a:ea typeface="Calibri" panose="020F0502020204030204" pitchFamily="34" charset="0"/>
                <a:cs typeface="Calibri" panose="020F0502020204030204" pitchFamily="34" charset="0"/>
              </a:rPr>
              <a:t>,</a:t>
            </a:r>
          </a:p>
          <a:p>
            <a:r>
              <a:rPr lang="en-US" sz="1400" dirty="0">
                <a:latin typeface="Calibri" panose="020F0502020204030204" pitchFamily="34" charset="0"/>
                <a:ea typeface="Calibri" panose="020F0502020204030204" pitchFamily="34" charset="0"/>
                <a:cs typeface="Calibri" panose="020F0502020204030204" pitchFamily="34" charset="0"/>
              </a:rPr>
              <a:t>count (*) as nombre_vente</a:t>
            </a:r>
          </a:p>
          <a:p>
            <a:r>
              <a:rPr lang="en-US" sz="1400" dirty="0">
                <a:latin typeface="Calibri" panose="020F0502020204030204" pitchFamily="34" charset="0"/>
                <a:ea typeface="Calibri" panose="020F0502020204030204" pitchFamily="34" charset="0"/>
                <a:cs typeface="Calibri" panose="020F0502020204030204" pitchFamily="34" charset="0"/>
              </a:rPr>
              <a:t>from vente v</a:t>
            </a:r>
          </a:p>
          <a:p>
            <a:r>
              <a:rPr lang="en-US" sz="1400" dirty="0">
                <a:latin typeface="Calibri" panose="020F0502020204030204" pitchFamily="34" charset="0"/>
                <a:ea typeface="Calibri" panose="020F0502020204030204" pitchFamily="34" charset="0"/>
                <a:cs typeface="Calibri" panose="020F0502020204030204" pitchFamily="34" charset="0"/>
              </a:rPr>
              <a:t>where v.date between '2020-01-01'and '2020-06-30' </a:t>
            </a:r>
          </a:p>
          <a:p>
            <a:r>
              <a:rPr lang="en-US" sz="1400" dirty="0">
                <a:latin typeface="Calibri" panose="020F0502020204030204" pitchFamily="34" charset="0"/>
                <a:ea typeface="Calibri" panose="020F0502020204030204" pitchFamily="34" charset="0"/>
                <a:cs typeface="Calibri" panose="020F0502020204030204" pitchFamily="34" charset="0"/>
              </a:rPr>
              <a:t>group by </a:t>
            </a:r>
            <a:r>
              <a:rPr lang="en-US" sz="1400" dirty="0" err="1">
                <a:latin typeface="Calibri" panose="020F0502020204030204" pitchFamily="34" charset="0"/>
                <a:ea typeface="Calibri" panose="020F0502020204030204" pitchFamily="34" charset="0"/>
                <a:cs typeface="Calibri" panose="020F0502020204030204" pitchFamily="34" charset="0"/>
              </a:rPr>
              <a:t>trimestre</a:t>
            </a:r>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a:t>
            </a:r>
          </a:p>
          <a:p>
            <a:r>
              <a:rPr lang="en-US" sz="1400" dirty="0">
                <a:latin typeface="Calibri" panose="020F0502020204030204" pitchFamily="34" charset="0"/>
                <a:ea typeface="Calibri" panose="020F0502020204030204" pitchFamily="34" charset="0"/>
                <a:cs typeface="Calibri" panose="020F0502020204030204" pitchFamily="34" charset="0"/>
              </a:rPr>
              <a:t>select </a:t>
            </a:r>
          </a:p>
          <a:p>
            <a:r>
              <a:rPr lang="en-US" sz="1400" dirty="0">
                <a:latin typeface="Calibri" panose="020F0502020204030204" pitchFamily="34" charset="0"/>
                <a:ea typeface="Calibri" panose="020F0502020204030204" pitchFamily="34" charset="0"/>
                <a:cs typeface="Calibri" panose="020F0502020204030204" pitchFamily="34" charset="0"/>
              </a:rPr>
              <a:t>    (SELECT nombre_vente FROM ventes_trimestre WHERE </a:t>
            </a:r>
            <a:r>
              <a:rPr lang="en-US" sz="1400" dirty="0" err="1">
                <a:latin typeface="Calibri" panose="020F0502020204030204" pitchFamily="34" charset="0"/>
                <a:ea typeface="Calibri" panose="020F0502020204030204" pitchFamily="34" charset="0"/>
                <a:cs typeface="Calibri" panose="020F0502020204030204" pitchFamily="34" charset="0"/>
              </a:rPr>
              <a:t>trimestre</a:t>
            </a:r>
            <a:r>
              <a:rPr lang="en-US" sz="1400" dirty="0">
                <a:latin typeface="Calibri" panose="020F0502020204030204" pitchFamily="34" charset="0"/>
                <a:ea typeface="Calibri" panose="020F0502020204030204" pitchFamily="34" charset="0"/>
                <a:cs typeface="Calibri" panose="020F0502020204030204" pitchFamily="34" charset="0"/>
              </a:rPr>
              <a:t> = 'T2')::numeric /</a:t>
            </a:r>
          </a:p>
          <a:p>
            <a:r>
              <a:rPr lang="en-US" sz="1400" dirty="0">
                <a:latin typeface="Calibri" panose="020F0502020204030204" pitchFamily="34" charset="0"/>
                <a:ea typeface="Calibri" panose="020F0502020204030204" pitchFamily="34" charset="0"/>
                <a:cs typeface="Calibri" panose="020F0502020204030204" pitchFamily="34" charset="0"/>
              </a:rPr>
              <a:t>    (SELECT nombre_vente FROM ventes_trimestre WHERE </a:t>
            </a:r>
            <a:r>
              <a:rPr lang="en-US" sz="1400" dirty="0" err="1">
                <a:latin typeface="Calibri" panose="020F0502020204030204" pitchFamily="34" charset="0"/>
                <a:ea typeface="Calibri" panose="020F0502020204030204" pitchFamily="34" charset="0"/>
                <a:cs typeface="Calibri" panose="020F0502020204030204" pitchFamily="34" charset="0"/>
              </a:rPr>
              <a:t>trimestre</a:t>
            </a:r>
            <a:r>
              <a:rPr lang="en-US" sz="1400" dirty="0">
                <a:latin typeface="Calibri" panose="020F0502020204030204" pitchFamily="34" charset="0"/>
                <a:ea typeface="Calibri" panose="020F0502020204030204" pitchFamily="34" charset="0"/>
                <a:cs typeface="Calibri" panose="020F0502020204030204" pitchFamily="34" charset="0"/>
              </a:rPr>
              <a:t> = 'T1')::numeric *100-100</a:t>
            </a:r>
          </a:p>
          <a:p>
            <a:r>
              <a:rPr lang="en-US" sz="1400" dirty="0">
                <a:latin typeface="Calibri" panose="020F0502020204030204" pitchFamily="34" charset="0"/>
                <a:ea typeface="Calibri" panose="020F0502020204030204" pitchFamily="34" charset="0"/>
                <a:cs typeface="Calibri" panose="020F0502020204030204" pitchFamily="34" charset="0"/>
              </a:rPr>
              <a:t>    AS </a:t>
            </a:r>
            <a:r>
              <a:rPr lang="en-US" sz="1400" dirty="0" err="1">
                <a:latin typeface="Calibri" panose="020F0502020204030204" pitchFamily="34" charset="0"/>
                <a:ea typeface="Calibri" panose="020F0502020204030204" pitchFamily="34" charset="0"/>
                <a:cs typeface="Calibri" panose="020F0502020204030204" pitchFamily="34" charset="0"/>
              </a:rPr>
              <a:t>taux_evolution</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pic>
        <p:nvPicPr>
          <p:cNvPr id="8" name="Image 7">
            <a:extLst>
              <a:ext uri="{FF2B5EF4-FFF2-40B4-BE49-F238E27FC236}">
                <a16:creationId xmlns:a16="http://schemas.microsoft.com/office/drawing/2014/main" id="{690C836B-646E-6AA3-34E1-0C920A3E9D2E}"/>
              </a:ext>
            </a:extLst>
          </p:cNvPr>
          <p:cNvPicPr>
            <a:picLocks noChangeAspect="1"/>
          </p:cNvPicPr>
          <p:nvPr/>
        </p:nvPicPr>
        <p:blipFill>
          <a:blip r:embed="rId5"/>
          <a:stretch>
            <a:fillRect/>
          </a:stretch>
        </p:blipFill>
        <p:spPr>
          <a:xfrm>
            <a:off x="8430568" y="2536055"/>
            <a:ext cx="3381000" cy="1416126"/>
          </a:xfrm>
          <a:prstGeom prst="rect">
            <a:avLst/>
          </a:prstGeom>
        </p:spPr>
      </p:pic>
    </p:spTree>
    <p:extLst>
      <p:ext uri="{BB962C8B-B14F-4D97-AF65-F5344CB8AC3E}">
        <p14:creationId xmlns:p14="http://schemas.microsoft.com/office/powerpoint/2010/main" val="186380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fontScale="90000"/>
          </a:bodyPr>
          <a:lstStyle/>
          <a:p>
            <a:r>
              <a:rPr lang="en-US" sz="4600" b="1" dirty="0"/>
              <a:t>Requête 8</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Le classement des régions par rapport au prix au mètre carré des appartement de plus de 4 pièces</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643"/>
          <a:stretch/>
        </p:blipFill>
        <p:spPr>
          <a:xfrm>
            <a:off x="8500906" y="4429072"/>
            <a:ext cx="3688046" cy="2428928"/>
          </a:xfrm>
          <a:prstGeom prst="rect">
            <a:avLst/>
          </a:prstGeom>
        </p:spPr>
      </p:pic>
      <p:sp>
        <p:nvSpPr>
          <p:cNvPr id="4" name="ZoneTexte 3">
            <a:extLst>
              <a:ext uri="{FF2B5EF4-FFF2-40B4-BE49-F238E27FC236}">
                <a16:creationId xmlns:a16="http://schemas.microsoft.com/office/drawing/2014/main" id="{95676ED3-0777-31B5-CBD2-4919F119270D}"/>
              </a:ext>
            </a:extLst>
          </p:cNvPr>
          <p:cNvSpPr txBox="1"/>
          <p:nvPr/>
        </p:nvSpPr>
        <p:spPr>
          <a:xfrm>
            <a:off x="572493" y="2105521"/>
            <a:ext cx="6094324" cy="3693319"/>
          </a:xfrm>
          <a:prstGeom prst="rect">
            <a:avLst/>
          </a:prstGeom>
          <a:noFill/>
        </p:spPr>
        <p:txBody>
          <a:bodyPr wrap="square">
            <a:spAutoFit/>
          </a:bodyPr>
          <a:lstStyle/>
          <a:p>
            <a:r>
              <a:rPr lang="fr-ML" dirty="0"/>
              <a:t>select b.type_local,r.reg_nom as region,</a:t>
            </a:r>
          </a:p>
          <a:p>
            <a:r>
              <a:rPr lang="fr-ML" dirty="0"/>
              <a:t>	round(Avg (v.Valeur/b.Surface_carrez)) as prix_m2_moyen	</a:t>
            </a:r>
          </a:p>
          <a:p>
            <a:r>
              <a:rPr lang="fr-ML" dirty="0"/>
              <a:t>from bien b</a:t>
            </a:r>
          </a:p>
          <a:p>
            <a:r>
              <a:rPr lang="fr-ML" dirty="0"/>
              <a:t>join vente v on b.id_bien=v.id_bien </a:t>
            </a:r>
          </a:p>
          <a:p>
            <a:r>
              <a:rPr lang="fr-ML" dirty="0"/>
              <a:t>JOIN commune c on b.id_codedep_codecommune=c.id_codedep_codecommune</a:t>
            </a:r>
          </a:p>
          <a:p>
            <a:r>
              <a:rPr lang="fr-ML" dirty="0"/>
              <a:t>join region r on c.id_region=</a:t>
            </a:r>
            <a:r>
              <a:rPr lang="fr-ML" dirty="0" err="1"/>
              <a:t>r.id_region</a:t>
            </a:r>
            <a:endParaRPr lang="fr-ML" dirty="0"/>
          </a:p>
          <a:p>
            <a:r>
              <a:rPr lang="fr-ML" dirty="0"/>
              <a:t>where b.type_local='Appartement' and </a:t>
            </a:r>
            <a:r>
              <a:rPr lang="fr-ML" dirty="0" err="1"/>
              <a:t>b.Total_piece</a:t>
            </a:r>
            <a:r>
              <a:rPr lang="fr-ML" dirty="0"/>
              <a:t> &gt;4 and v.date between '2020-01-01'and '2020-06-30'</a:t>
            </a:r>
          </a:p>
          <a:p>
            <a:r>
              <a:rPr lang="fr-ML" dirty="0"/>
              <a:t>group by r.reg_nom,b.type_local</a:t>
            </a:r>
          </a:p>
          <a:p>
            <a:r>
              <a:rPr lang="fr-ML" dirty="0"/>
              <a:t>order by prix_m2_moyen desc;</a:t>
            </a:r>
          </a:p>
        </p:txBody>
      </p:sp>
      <p:pic>
        <p:nvPicPr>
          <p:cNvPr id="5" name="Image 4">
            <a:extLst>
              <a:ext uri="{FF2B5EF4-FFF2-40B4-BE49-F238E27FC236}">
                <a16:creationId xmlns:a16="http://schemas.microsoft.com/office/drawing/2014/main" id="{4BED2E95-3B83-3D0E-6B6A-3B471A21AAB3}"/>
              </a:ext>
            </a:extLst>
          </p:cNvPr>
          <p:cNvPicPr>
            <a:picLocks noChangeAspect="1"/>
          </p:cNvPicPr>
          <p:nvPr/>
        </p:nvPicPr>
        <p:blipFill>
          <a:blip r:embed="rId4"/>
          <a:stretch>
            <a:fillRect/>
          </a:stretch>
        </p:blipFill>
        <p:spPr>
          <a:xfrm>
            <a:off x="6949566" y="1890966"/>
            <a:ext cx="5038118" cy="2511228"/>
          </a:xfrm>
          <a:prstGeom prst="rect">
            <a:avLst/>
          </a:prstGeom>
        </p:spPr>
      </p:pic>
    </p:spTree>
    <p:extLst>
      <p:ext uri="{BB962C8B-B14F-4D97-AF65-F5344CB8AC3E}">
        <p14:creationId xmlns:p14="http://schemas.microsoft.com/office/powerpoint/2010/main" val="106216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4600" b="1" dirty="0"/>
              <a:t>Requête 9</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Liste des communes ayant eu au moins 50 ventes au 1er trimestre </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643"/>
          <a:stretch/>
        </p:blipFill>
        <p:spPr>
          <a:xfrm>
            <a:off x="8802658" y="5017923"/>
            <a:ext cx="3386294" cy="1848667"/>
          </a:xfrm>
          <a:prstGeom prst="rect">
            <a:avLst/>
          </a:prstGeom>
        </p:spPr>
      </p:pic>
      <p:sp>
        <p:nvSpPr>
          <p:cNvPr id="7" name="ZoneTexte 6">
            <a:extLst>
              <a:ext uri="{FF2B5EF4-FFF2-40B4-BE49-F238E27FC236}">
                <a16:creationId xmlns:a16="http://schemas.microsoft.com/office/drawing/2014/main" id="{04FC0E41-C642-BC87-265A-4C9941A143BC}"/>
              </a:ext>
            </a:extLst>
          </p:cNvPr>
          <p:cNvSpPr txBox="1"/>
          <p:nvPr/>
        </p:nvSpPr>
        <p:spPr>
          <a:xfrm>
            <a:off x="97549" y="3263253"/>
            <a:ext cx="5611336" cy="2031325"/>
          </a:xfrm>
          <a:prstGeom prst="rect">
            <a:avLst/>
          </a:prstGeom>
          <a:noFill/>
        </p:spPr>
        <p:txBody>
          <a:bodyPr wrap="square">
            <a:spAutoFit/>
          </a:bodyPr>
          <a:lstStyle/>
          <a:p>
            <a:r>
              <a:rPr lang="fr-ML" sz="1400" dirty="0">
                <a:latin typeface="Calibri" panose="020F0502020204030204" pitchFamily="34" charset="0"/>
                <a:ea typeface="Calibri" panose="020F0502020204030204" pitchFamily="34" charset="0"/>
                <a:cs typeface="Calibri" panose="020F0502020204030204" pitchFamily="34" charset="0"/>
              </a:rPr>
              <a:t>select c.Nom_commune, count(</a:t>
            </a:r>
            <a:r>
              <a:rPr lang="fr-ML" sz="1400" dirty="0" err="1">
                <a:latin typeface="Calibri" panose="020F0502020204030204" pitchFamily="34" charset="0"/>
                <a:ea typeface="Calibri" panose="020F0502020204030204" pitchFamily="34" charset="0"/>
                <a:cs typeface="Calibri" panose="020F0502020204030204" pitchFamily="34" charset="0"/>
              </a:rPr>
              <a:t>v.id_vente</a:t>
            </a:r>
            <a:r>
              <a:rPr lang="fr-ML" sz="1400" dirty="0">
                <a:latin typeface="Calibri" panose="020F0502020204030204" pitchFamily="34" charset="0"/>
                <a:ea typeface="Calibri" panose="020F0502020204030204" pitchFamily="34" charset="0"/>
                <a:cs typeface="Calibri" panose="020F0502020204030204" pitchFamily="34" charset="0"/>
              </a:rPr>
              <a:t>)as nombre_vente</a:t>
            </a:r>
          </a:p>
          <a:p>
            <a:r>
              <a:rPr lang="fr-ML" sz="1400" dirty="0">
                <a:latin typeface="Calibri" panose="020F0502020204030204" pitchFamily="34" charset="0"/>
                <a:ea typeface="Calibri" panose="020F0502020204030204" pitchFamily="34" charset="0"/>
                <a:cs typeface="Calibri" panose="020F0502020204030204" pitchFamily="34" charset="0"/>
              </a:rPr>
              <a:t>from bien b</a:t>
            </a:r>
          </a:p>
          <a:p>
            <a:r>
              <a:rPr lang="fr-ML" sz="1400" dirty="0">
                <a:latin typeface="Calibri" panose="020F0502020204030204" pitchFamily="34" charset="0"/>
                <a:ea typeface="Calibri" panose="020F0502020204030204" pitchFamily="34" charset="0"/>
                <a:cs typeface="Calibri" panose="020F0502020204030204" pitchFamily="34" charset="0"/>
              </a:rPr>
              <a:t>join vente v on b.id_bien=v.id_bien </a:t>
            </a:r>
          </a:p>
          <a:p>
            <a:r>
              <a:rPr lang="fr-ML" sz="1400" dirty="0">
                <a:latin typeface="Calibri" panose="020F0502020204030204" pitchFamily="34" charset="0"/>
                <a:ea typeface="Calibri" panose="020F0502020204030204" pitchFamily="34" charset="0"/>
                <a:cs typeface="Calibri" panose="020F0502020204030204" pitchFamily="34" charset="0"/>
              </a:rPr>
              <a:t>JOIN commune c on b.id_codedep_codecommune=c.id_codedep_codecommune</a:t>
            </a:r>
          </a:p>
          <a:p>
            <a:r>
              <a:rPr lang="fr-ML" sz="1400" dirty="0">
                <a:latin typeface="Calibri" panose="020F0502020204030204" pitchFamily="34" charset="0"/>
                <a:ea typeface="Calibri" panose="020F0502020204030204" pitchFamily="34" charset="0"/>
                <a:cs typeface="Calibri" panose="020F0502020204030204" pitchFamily="34" charset="0"/>
              </a:rPr>
              <a:t>where v.date between '2020-01-01'and '2020-03-31'</a:t>
            </a:r>
          </a:p>
          <a:p>
            <a:r>
              <a:rPr lang="fr-ML" sz="1400" dirty="0">
                <a:latin typeface="Calibri" panose="020F0502020204030204" pitchFamily="34" charset="0"/>
                <a:ea typeface="Calibri" panose="020F0502020204030204" pitchFamily="34" charset="0"/>
                <a:cs typeface="Calibri" panose="020F0502020204030204" pitchFamily="34" charset="0"/>
              </a:rPr>
              <a:t>group by c.Nom_commune</a:t>
            </a:r>
          </a:p>
          <a:p>
            <a:r>
              <a:rPr lang="fr-ML" sz="1400" dirty="0">
                <a:latin typeface="Calibri" panose="020F0502020204030204" pitchFamily="34" charset="0"/>
                <a:ea typeface="Calibri" panose="020F0502020204030204" pitchFamily="34" charset="0"/>
                <a:cs typeface="Calibri" panose="020F0502020204030204" pitchFamily="34" charset="0"/>
              </a:rPr>
              <a:t>having count(</a:t>
            </a:r>
            <a:r>
              <a:rPr lang="fr-ML" sz="1400" dirty="0" err="1">
                <a:latin typeface="Calibri" panose="020F0502020204030204" pitchFamily="34" charset="0"/>
                <a:ea typeface="Calibri" panose="020F0502020204030204" pitchFamily="34" charset="0"/>
                <a:cs typeface="Calibri" panose="020F0502020204030204" pitchFamily="34" charset="0"/>
              </a:rPr>
              <a:t>v.id_vente</a:t>
            </a:r>
            <a:r>
              <a:rPr lang="fr-ML" sz="1400" dirty="0">
                <a:latin typeface="Calibri" panose="020F0502020204030204" pitchFamily="34" charset="0"/>
                <a:ea typeface="Calibri" panose="020F0502020204030204" pitchFamily="34" charset="0"/>
                <a:cs typeface="Calibri" panose="020F0502020204030204" pitchFamily="34" charset="0"/>
              </a:rPr>
              <a:t>)&gt;=50</a:t>
            </a:r>
          </a:p>
          <a:p>
            <a:r>
              <a:rPr lang="fr-ML" sz="1400" dirty="0">
                <a:latin typeface="Calibri" panose="020F0502020204030204" pitchFamily="34" charset="0"/>
                <a:ea typeface="Calibri" panose="020F0502020204030204" pitchFamily="34" charset="0"/>
                <a:cs typeface="Calibri" panose="020F0502020204030204" pitchFamily="34" charset="0"/>
              </a:rPr>
              <a:t>order by nombre_vente desc;</a:t>
            </a:r>
          </a:p>
        </p:txBody>
      </p:sp>
      <p:pic>
        <p:nvPicPr>
          <p:cNvPr id="8" name="Image 7">
            <a:extLst>
              <a:ext uri="{FF2B5EF4-FFF2-40B4-BE49-F238E27FC236}">
                <a16:creationId xmlns:a16="http://schemas.microsoft.com/office/drawing/2014/main" id="{250122F7-4458-3465-88AC-8774EAD3A7DB}"/>
              </a:ext>
            </a:extLst>
          </p:cNvPr>
          <p:cNvPicPr>
            <a:picLocks noChangeAspect="1"/>
          </p:cNvPicPr>
          <p:nvPr/>
        </p:nvPicPr>
        <p:blipFill>
          <a:blip r:embed="rId4"/>
          <a:stretch>
            <a:fillRect/>
          </a:stretch>
        </p:blipFill>
        <p:spPr>
          <a:xfrm>
            <a:off x="5723206" y="1803798"/>
            <a:ext cx="2492743" cy="3249390"/>
          </a:xfrm>
          <a:prstGeom prst="rect">
            <a:avLst/>
          </a:prstGeom>
        </p:spPr>
      </p:pic>
      <p:pic>
        <p:nvPicPr>
          <p:cNvPr id="9" name="Image 8" descr="Une image contenant texte, nombre, capture d’écran, document&#10;&#10;Description générée automatiquement">
            <a:extLst>
              <a:ext uri="{FF2B5EF4-FFF2-40B4-BE49-F238E27FC236}">
                <a16:creationId xmlns:a16="http://schemas.microsoft.com/office/drawing/2014/main" id="{706E2288-88AF-973D-2AB7-00A5D0BD53B0}"/>
              </a:ext>
            </a:extLst>
          </p:cNvPr>
          <p:cNvPicPr>
            <a:picLocks noChangeAspect="1"/>
          </p:cNvPicPr>
          <p:nvPr/>
        </p:nvPicPr>
        <p:blipFill>
          <a:blip r:embed="rId5"/>
          <a:stretch>
            <a:fillRect/>
          </a:stretch>
        </p:blipFill>
        <p:spPr>
          <a:xfrm>
            <a:off x="8226447" y="1995581"/>
            <a:ext cx="2203450" cy="3276268"/>
          </a:xfrm>
          <a:prstGeom prst="rect">
            <a:avLst/>
          </a:prstGeom>
        </p:spPr>
      </p:pic>
      <p:pic>
        <p:nvPicPr>
          <p:cNvPr id="10" name="Image 9" descr="Une image contenant texte, capture d’écran, Police, nombre&#10;&#10;Description générée automatiquement">
            <a:extLst>
              <a:ext uri="{FF2B5EF4-FFF2-40B4-BE49-F238E27FC236}">
                <a16:creationId xmlns:a16="http://schemas.microsoft.com/office/drawing/2014/main" id="{2CB6FF7D-D916-1B95-DF14-8030E0130E00}"/>
              </a:ext>
            </a:extLst>
          </p:cNvPr>
          <p:cNvPicPr>
            <a:picLocks noChangeAspect="1"/>
          </p:cNvPicPr>
          <p:nvPr/>
        </p:nvPicPr>
        <p:blipFill>
          <a:blip r:embed="rId6"/>
          <a:stretch>
            <a:fillRect/>
          </a:stretch>
        </p:blipFill>
        <p:spPr>
          <a:xfrm>
            <a:off x="10495804" y="2019900"/>
            <a:ext cx="1562217" cy="884428"/>
          </a:xfrm>
          <a:prstGeom prst="rect">
            <a:avLst/>
          </a:prstGeom>
        </p:spPr>
      </p:pic>
    </p:spTree>
    <p:extLst>
      <p:ext uri="{BB962C8B-B14F-4D97-AF65-F5344CB8AC3E}">
        <p14:creationId xmlns:p14="http://schemas.microsoft.com/office/powerpoint/2010/main" val="3865897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fontScale="90000"/>
          </a:bodyPr>
          <a:lstStyle/>
          <a:p>
            <a:r>
              <a:rPr lang="en-US" sz="4600" b="1" dirty="0"/>
              <a:t>Requête 10</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Différence en pourcentage du prix au mètre carré entre un appartement de 2 pièces et un appartement de 3 pièces</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643"/>
          <a:stretch/>
        </p:blipFill>
        <p:spPr>
          <a:xfrm>
            <a:off x="7764967" y="4451421"/>
            <a:ext cx="4423985" cy="2415170"/>
          </a:xfrm>
          <a:prstGeom prst="rect">
            <a:avLst/>
          </a:prstGeom>
        </p:spPr>
      </p:pic>
      <p:sp>
        <p:nvSpPr>
          <p:cNvPr id="10" name="ZoneTexte 9">
            <a:extLst>
              <a:ext uri="{FF2B5EF4-FFF2-40B4-BE49-F238E27FC236}">
                <a16:creationId xmlns:a16="http://schemas.microsoft.com/office/drawing/2014/main" id="{96D29B43-98BB-AB5E-A266-96B00852A384}"/>
              </a:ext>
            </a:extLst>
          </p:cNvPr>
          <p:cNvSpPr txBox="1"/>
          <p:nvPr/>
        </p:nvSpPr>
        <p:spPr>
          <a:xfrm>
            <a:off x="311551" y="2401227"/>
            <a:ext cx="7141865" cy="3539430"/>
          </a:xfrm>
          <a:prstGeom prst="rect">
            <a:avLst/>
          </a:prstGeom>
          <a:noFill/>
        </p:spPr>
        <p:txBody>
          <a:bodyPr wrap="square">
            <a:spAutoFit/>
          </a:bodyPr>
          <a:lstStyle/>
          <a:p>
            <a:r>
              <a:rPr lang="fr-ML" sz="1400" dirty="0">
                <a:latin typeface="Calibri" panose="020F0502020204030204" pitchFamily="34" charset="0"/>
                <a:ea typeface="Calibri" panose="020F0502020204030204" pitchFamily="34" charset="0"/>
                <a:cs typeface="Calibri" panose="020F0502020204030204" pitchFamily="34" charset="0"/>
              </a:rPr>
              <a:t>WITH prix_m2 AS (</a:t>
            </a:r>
          </a:p>
          <a:p>
            <a:r>
              <a:rPr lang="fr-ML" sz="1400" dirty="0">
                <a:latin typeface="Calibri" panose="020F0502020204030204" pitchFamily="34" charset="0"/>
                <a:ea typeface="Calibri" panose="020F0502020204030204" pitchFamily="34" charset="0"/>
                <a:cs typeface="Calibri" panose="020F0502020204030204" pitchFamily="34" charset="0"/>
              </a:rPr>
              <a:t>    SELECT </a:t>
            </a:r>
          </a:p>
          <a:p>
            <a:r>
              <a:rPr lang="fr-ML" sz="1400" dirty="0">
                <a:latin typeface="Calibri" panose="020F0502020204030204" pitchFamily="34" charset="0"/>
                <a:ea typeface="Calibri" panose="020F0502020204030204" pitchFamily="34" charset="0"/>
                <a:cs typeface="Calibri" panose="020F0502020204030204" pitchFamily="34" charset="0"/>
              </a:rPr>
              <a:t>        </a:t>
            </a:r>
            <a:r>
              <a:rPr lang="fr-ML" sz="1400" dirty="0" err="1">
                <a:latin typeface="Calibri" panose="020F0502020204030204" pitchFamily="34" charset="0"/>
                <a:ea typeface="Calibri" panose="020F0502020204030204" pitchFamily="34" charset="0"/>
                <a:cs typeface="Calibri" panose="020F0502020204030204" pitchFamily="34" charset="0"/>
              </a:rPr>
              <a:t>b.Total_piece</a:t>
            </a:r>
            <a:r>
              <a:rPr lang="fr-ML" sz="1400" dirty="0">
                <a:latin typeface="Calibri" panose="020F0502020204030204" pitchFamily="34" charset="0"/>
                <a:ea typeface="Calibri" panose="020F0502020204030204" pitchFamily="34" charset="0"/>
                <a:cs typeface="Calibri" panose="020F0502020204030204" pitchFamily="34" charset="0"/>
              </a:rPr>
              <a:t>,</a:t>
            </a:r>
          </a:p>
          <a:p>
            <a:r>
              <a:rPr lang="fr-ML" sz="1400" dirty="0">
                <a:latin typeface="Calibri" panose="020F0502020204030204" pitchFamily="34" charset="0"/>
                <a:ea typeface="Calibri" panose="020F0502020204030204" pitchFamily="34" charset="0"/>
                <a:cs typeface="Calibri" panose="020F0502020204030204" pitchFamily="34" charset="0"/>
              </a:rPr>
              <a:t>        AVG(v.valeur / b.Surface_carrez) AS prix_m2_moyen</a:t>
            </a:r>
          </a:p>
          <a:p>
            <a:r>
              <a:rPr lang="fr-ML" sz="1400" dirty="0">
                <a:latin typeface="Calibri" panose="020F0502020204030204" pitchFamily="34" charset="0"/>
                <a:ea typeface="Calibri" panose="020F0502020204030204" pitchFamily="34" charset="0"/>
                <a:cs typeface="Calibri" panose="020F0502020204030204" pitchFamily="34" charset="0"/>
              </a:rPr>
              <a:t>    FROM bien b</a:t>
            </a:r>
          </a:p>
          <a:p>
            <a:r>
              <a:rPr lang="fr-ML" sz="1400" dirty="0">
                <a:latin typeface="Calibri" panose="020F0502020204030204" pitchFamily="34" charset="0"/>
                <a:ea typeface="Calibri" panose="020F0502020204030204" pitchFamily="34" charset="0"/>
                <a:cs typeface="Calibri" panose="020F0502020204030204" pitchFamily="34" charset="0"/>
              </a:rPr>
              <a:t>    JOIN vente v ON b.id_bien = v.id_bien</a:t>
            </a:r>
          </a:p>
          <a:p>
            <a:r>
              <a:rPr lang="fr-ML" sz="1400" dirty="0">
                <a:latin typeface="Calibri" panose="020F0502020204030204" pitchFamily="34" charset="0"/>
                <a:ea typeface="Calibri" panose="020F0502020204030204" pitchFamily="34" charset="0"/>
                <a:cs typeface="Calibri" panose="020F0502020204030204" pitchFamily="34" charset="0"/>
              </a:rPr>
              <a:t>    WHERE b.type_local = 'Appartement'</a:t>
            </a:r>
          </a:p>
          <a:p>
            <a:r>
              <a:rPr lang="fr-ML" sz="1400" dirty="0">
                <a:latin typeface="Calibri" panose="020F0502020204030204" pitchFamily="34" charset="0"/>
                <a:ea typeface="Calibri" panose="020F0502020204030204" pitchFamily="34" charset="0"/>
                <a:cs typeface="Calibri" panose="020F0502020204030204" pitchFamily="34" charset="0"/>
              </a:rPr>
              <a:t>    GROUP BY </a:t>
            </a:r>
            <a:r>
              <a:rPr lang="fr-ML" sz="1400" dirty="0" err="1">
                <a:latin typeface="Calibri" panose="020F0502020204030204" pitchFamily="34" charset="0"/>
                <a:ea typeface="Calibri" panose="020F0502020204030204" pitchFamily="34" charset="0"/>
                <a:cs typeface="Calibri" panose="020F0502020204030204" pitchFamily="34" charset="0"/>
              </a:rPr>
              <a:t>b.Total_piece</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    HAVING </a:t>
            </a:r>
            <a:r>
              <a:rPr lang="fr-ML" sz="1400" dirty="0" err="1">
                <a:latin typeface="Calibri" panose="020F0502020204030204" pitchFamily="34" charset="0"/>
                <a:ea typeface="Calibri" panose="020F0502020204030204" pitchFamily="34" charset="0"/>
                <a:cs typeface="Calibri" panose="020F0502020204030204" pitchFamily="34" charset="0"/>
              </a:rPr>
              <a:t>b.Total_piece</a:t>
            </a:r>
            <a:r>
              <a:rPr lang="fr-ML" sz="1400" dirty="0">
                <a:latin typeface="Calibri" panose="020F0502020204030204" pitchFamily="34" charset="0"/>
                <a:ea typeface="Calibri" panose="020F0502020204030204" pitchFamily="34" charset="0"/>
                <a:cs typeface="Calibri" panose="020F0502020204030204" pitchFamily="34" charset="0"/>
              </a:rPr>
              <a:t> IN (2, 3)</a:t>
            </a:r>
          </a:p>
          <a:p>
            <a:r>
              <a:rPr lang="fr-ML" sz="1400" dirty="0">
                <a:latin typeface="Calibri" panose="020F0502020204030204" pitchFamily="34" charset="0"/>
                <a:ea typeface="Calibri" panose="020F0502020204030204" pitchFamily="34" charset="0"/>
                <a:cs typeface="Calibri" panose="020F0502020204030204" pitchFamily="34" charset="0"/>
              </a:rPr>
              <a:t>)</a:t>
            </a:r>
          </a:p>
          <a:p>
            <a:r>
              <a:rPr lang="fr-ML" sz="1400" dirty="0">
                <a:latin typeface="Calibri" panose="020F0502020204030204" pitchFamily="34" charset="0"/>
                <a:ea typeface="Calibri" panose="020F0502020204030204" pitchFamily="34" charset="0"/>
                <a:cs typeface="Calibri" panose="020F0502020204030204" pitchFamily="34" charset="0"/>
              </a:rPr>
              <a:t>SELECT </a:t>
            </a:r>
          </a:p>
          <a:p>
            <a:r>
              <a:rPr lang="fr-ML" sz="1400" dirty="0">
                <a:latin typeface="Calibri" panose="020F0502020204030204" pitchFamily="34" charset="0"/>
                <a:ea typeface="Calibri" panose="020F0502020204030204" pitchFamily="34" charset="0"/>
                <a:cs typeface="Calibri" panose="020F0502020204030204" pitchFamily="34" charset="0"/>
              </a:rPr>
              <a:t>    (p3.prix_m2_moyen - p2.prix_m2_moyen) / p2.prix_m2_moyen * 100 AS </a:t>
            </a:r>
            <a:r>
              <a:rPr lang="fr-ML" sz="1400" dirty="0" err="1">
                <a:latin typeface="Calibri" panose="020F0502020204030204" pitchFamily="34" charset="0"/>
                <a:ea typeface="Calibri" panose="020F0502020204030204" pitchFamily="34" charset="0"/>
                <a:cs typeface="Calibri" panose="020F0502020204030204" pitchFamily="34" charset="0"/>
              </a:rPr>
              <a:t>difference_pourcentage</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FROM </a:t>
            </a:r>
          </a:p>
          <a:p>
            <a:r>
              <a:rPr lang="fr-ML" sz="1400" dirty="0">
                <a:latin typeface="Calibri" panose="020F0502020204030204" pitchFamily="34" charset="0"/>
                <a:ea typeface="Calibri" panose="020F0502020204030204" pitchFamily="34" charset="0"/>
                <a:cs typeface="Calibri" panose="020F0502020204030204" pitchFamily="34" charset="0"/>
              </a:rPr>
              <a:t>    (SELECT prix_m2_moyen FROM prix_m2 WHERE Total_piece = 2) p2,</a:t>
            </a:r>
          </a:p>
          <a:p>
            <a:r>
              <a:rPr lang="fr-ML" sz="1400" dirty="0">
                <a:latin typeface="Calibri" panose="020F0502020204030204" pitchFamily="34" charset="0"/>
                <a:ea typeface="Calibri" panose="020F0502020204030204" pitchFamily="34" charset="0"/>
                <a:cs typeface="Calibri" panose="020F0502020204030204" pitchFamily="34" charset="0"/>
              </a:rPr>
              <a:t>    (SELECT prix_m2_moyen FROM prix_m2 WHERE Total_piece = 3) p3;</a:t>
            </a:r>
          </a:p>
        </p:txBody>
      </p:sp>
      <p:pic>
        <p:nvPicPr>
          <p:cNvPr id="12" name="Image 11">
            <a:extLst>
              <a:ext uri="{FF2B5EF4-FFF2-40B4-BE49-F238E27FC236}">
                <a16:creationId xmlns:a16="http://schemas.microsoft.com/office/drawing/2014/main" id="{FDC2A578-0237-8AE9-60AD-4FE1FC8B9243}"/>
              </a:ext>
            </a:extLst>
          </p:cNvPr>
          <p:cNvPicPr>
            <a:picLocks noChangeAspect="1"/>
          </p:cNvPicPr>
          <p:nvPr/>
        </p:nvPicPr>
        <p:blipFill>
          <a:blip r:embed="rId5"/>
          <a:stretch>
            <a:fillRect/>
          </a:stretch>
        </p:blipFill>
        <p:spPr>
          <a:xfrm>
            <a:off x="7556359" y="2704111"/>
            <a:ext cx="4358056" cy="1330704"/>
          </a:xfrm>
          <a:prstGeom prst="rect">
            <a:avLst/>
          </a:prstGeom>
        </p:spPr>
      </p:pic>
    </p:spTree>
    <p:extLst>
      <p:ext uri="{BB962C8B-B14F-4D97-AF65-F5344CB8AC3E}">
        <p14:creationId xmlns:p14="http://schemas.microsoft.com/office/powerpoint/2010/main" val="21111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a:extLst>
              <a:ext uri="{FF2B5EF4-FFF2-40B4-BE49-F238E27FC236}">
                <a16:creationId xmlns:a16="http://schemas.microsoft.com/office/drawing/2014/main" id="{9706C425-5726-1FB3-0A01-D57A03B8F95C}"/>
              </a:ext>
            </a:extLst>
          </p:cNvPr>
          <p:cNvGrpSpPr/>
          <p:nvPr/>
        </p:nvGrpSpPr>
        <p:grpSpPr>
          <a:xfrm>
            <a:off x="4513006" y="0"/>
            <a:ext cx="3930751" cy="6703007"/>
            <a:chOff x="3835856" y="0"/>
            <a:chExt cx="4670885" cy="6858000"/>
          </a:xfrm>
        </p:grpSpPr>
        <p:pic>
          <p:nvPicPr>
            <p:cNvPr id="5" name="Image 4" descr="Une femme d'affaires tient une pancarte en souriant">
              <a:extLst>
                <a:ext uri="{FF2B5EF4-FFF2-40B4-BE49-F238E27FC236}">
                  <a16:creationId xmlns:a16="http://schemas.microsoft.com/office/drawing/2014/main" id="{A05DB630-4558-FF7F-6A04-9472E4140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56" y="0"/>
              <a:ext cx="4520287" cy="6858000"/>
            </a:xfrm>
            <a:prstGeom prst="rect">
              <a:avLst/>
            </a:prstGeom>
          </p:spPr>
        </p:pic>
        <p:pic>
          <p:nvPicPr>
            <p:cNvPr id="8" name="Image 7">
              <a:extLst>
                <a:ext uri="{FF2B5EF4-FFF2-40B4-BE49-F238E27FC236}">
                  <a16:creationId xmlns:a16="http://schemas.microsoft.com/office/drawing/2014/main" id="{A8F3C86E-E202-5C8E-C52C-5C9456CABC54}"/>
                </a:ext>
              </a:extLst>
            </p:cNvPr>
            <p:cNvPicPr>
              <a:picLocks noChangeAspect="1"/>
            </p:cNvPicPr>
            <p:nvPr/>
          </p:nvPicPr>
          <p:blipFill>
            <a:blip r:embed="rId4"/>
            <a:stretch>
              <a:fillRect/>
            </a:stretch>
          </p:blipFill>
          <p:spPr>
            <a:xfrm>
              <a:off x="5207870" y="1408009"/>
              <a:ext cx="2543175" cy="1800225"/>
            </a:xfrm>
            <a:prstGeom prst="rect">
              <a:avLst/>
            </a:prstGeom>
          </p:spPr>
        </p:pic>
        <p:sp>
          <p:nvSpPr>
            <p:cNvPr id="9" name="ZoneTexte 8">
              <a:extLst>
                <a:ext uri="{FF2B5EF4-FFF2-40B4-BE49-F238E27FC236}">
                  <a16:creationId xmlns:a16="http://schemas.microsoft.com/office/drawing/2014/main" id="{C847FB74-1A76-B27D-76E4-1CB46049E69F}"/>
                </a:ext>
              </a:extLst>
            </p:cNvPr>
            <p:cNvSpPr txBox="1"/>
            <p:nvPr/>
          </p:nvSpPr>
          <p:spPr>
            <a:xfrm>
              <a:off x="7286418" y="1337638"/>
              <a:ext cx="1220323" cy="890940"/>
            </a:xfrm>
            <a:prstGeom prst="rect">
              <a:avLst/>
            </a:prstGeom>
            <a:noFill/>
          </p:spPr>
          <p:txBody>
            <a:bodyPr wrap="square" rtlCol="0">
              <a:spAutoFit/>
            </a:bodyPr>
            <a:lstStyle/>
            <a:p>
              <a:r>
                <a:rPr lang="fr-ML" b="1" dirty="0">
                  <a:ln w="6600">
                    <a:solidFill>
                      <a:schemeClr val="accent2"/>
                    </a:solidFill>
                    <a:prstDash val="solid"/>
                  </a:ln>
                  <a:solidFill>
                    <a:srgbClr val="FFFFFF"/>
                  </a:solidFill>
                  <a:effectLst>
                    <a:outerShdw dist="38100" dir="2700000" algn="tl" rotWithShape="0">
                      <a:schemeClr val="accent2"/>
                    </a:outerShdw>
                  </a:effectLst>
                </a:rPr>
                <a:t>Data Immo</a:t>
              </a:r>
            </a:p>
          </p:txBody>
        </p:sp>
      </p:grpSp>
      <p:pic>
        <p:nvPicPr>
          <p:cNvPr id="11" name="Image 10">
            <a:extLst>
              <a:ext uri="{FF2B5EF4-FFF2-40B4-BE49-F238E27FC236}">
                <a16:creationId xmlns:a16="http://schemas.microsoft.com/office/drawing/2014/main" id="{72F7C210-84F6-A7E8-E117-39D523491F42}"/>
              </a:ext>
            </a:extLst>
          </p:cNvPr>
          <p:cNvPicPr>
            <a:picLocks noChangeAspect="1"/>
          </p:cNvPicPr>
          <p:nvPr/>
        </p:nvPicPr>
        <p:blipFill>
          <a:blip r:embed="rId5"/>
          <a:stretch>
            <a:fillRect/>
          </a:stretch>
        </p:blipFill>
        <p:spPr>
          <a:xfrm>
            <a:off x="7895303" y="3920478"/>
            <a:ext cx="4284588" cy="2937522"/>
          </a:xfrm>
          <a:prstGeom prst="rect">
            <a:avLst/>
          </a:prstGeom>
        </p:spPr>
      </p:pic>
      <p:sp>
        <p:nvSpPr>
          <p:cNvPr id="13" name="Google Shape;265;p34">
            <a:extLst>
              <a:ext uri="{FF2B5EF4-FFF2-40B4-BE49-F238E27FC236}">
                <a16:creationId xmlns:a16="http://schemas.microsoft.com/office/drawing/2014/main" id="{A2A0964A-F82E-9FB7-A6ED-47059F0EFDBD}"/>
              </a:ext>
            </a:extLst>
          </p:cNvPr>
          <p:cNvSpPr txBox="1">
            <a:spLocks noGrp="1"/>
          </p:cNvSpPr>
          <p:nvPr>
            <p:ph type="title"/>
          </p:nvPr>
        </p:nvSpPr>
        <p:spPr>
          <a:xfrm>
            <a:off x="0" y="101324"/>
            <a:ext cx="4343663" cy="911674"/>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accent1"/>
              </a:buClr>
              <a:buSzPts val="3300"/>
              <a:buFont typeface="Calibri"/>
              <a:buNone/>
            </a:pPr>
            <a:r>
              <a:rPr lang="fr" sz="3600" b="1" dirty="0">
                <a:latin typeface="Calibri" panose="020F0502020204030204" pitchFamily="34" charset="0"/>
                <a:ea typeface="Calibri" panose="020F0502020204030204" pitchFamily="34" charset="0"/>
                <a:cs typeface="Calibri" panose="020F0502020204030204" pitchFamily="34" charset="0"/>
              </a:rPr>
              <a:t>Contexte du projet</a:t>
            </a:r>
            <a:endParaRPr sz="36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E531ACF6-4CC2-57E5-EF4E-EF97981CEE8F}"/>
              </a:ext>
            </a:extLst>
          </p:cNvPr>
          <p:cNvSpPr txBox="1"/>
          <p:nvPr/>
        </p:nvSpPr>
        <p:spPr>
          <a:xfrm>
            <a:off x="12109" y="2066134"/>
            <a:ext cx="3521168" cy="1754326"/>
          </a:xfrm>
          <a:prstGeom prst="rect">
            <a:avLst/>
          </a:prstGeom>
          <a:noFill/>
        </p:spPr>
        <p:txBody>
          <a:bodyPr wrap="square" rtlCol="0">
            <a:spAutoFit/>
          </a:bodyPr>
          <a:lstStyle/>
          <a:p>
            <a:r>
              <a:rPr lang="fr-ML" dirty="0">
                <a:latin typeface="Calibri" panose="020F0502020204030204" pitchFamily="34" charset="0"/>
                <a:ea typeface="Calibri" panose="020F0502020204030204" pitchFamily="34" charset="0"/>
                <a:cs typeface="Calibri" panose="020F0502020204030204" pitchFamily="34" charset="0"/>
              </a:rPr>
              <a:t>Dans le but de se démarquer de la concurrence, Laplace Immo a décidé de créer un modèle pour mieux prévoir le prix de vente des biens immobiliers. A travers le projet</a:t>
            </a:r>
          </a:p>
        </p:txBody>
      </p:sp>
      <p:pic>
        <p:nvPicPr>
          <p:cNvPr id="15" name="Image 14">
            <a:extLst>
              <a:ext uri="{FF2B5EF4-FFF2-40B4-BE49-F238E27FC236}">
                <a16:creationId xmlns:a16="http://schemas.microsoft.com/office/drawing/2014/main" id="{F0C10353-8188-0F4E-CE5D-A21D0633C9C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16843" y="2640676"/>
            <a:ext cx="5231532" cy="2786731"/>
          </a:xfrm>
          <a:prstGeom prst="rect">
            <a:avLst/>
          </a:prstGeom>
        </p:spPr>
      </p:pic>
      <p:pic>
        <p:nvPicPr>
          <p:cNvPr id="17" name="Graphique 16">
            <a:extLst>
              <a:ext uri="{FF2B5EF4-FFF2-40B4-BE49-F238E27FC236}">
                <a16:creationId xmlns:a16="http://schemas.microsoft.com/office/drawing/2014/main" id="{5370DE35-2196-B0C5-6722-6288CE28FE7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p:blipFill>
        <p:spPr>
          <a:xfrm>
            <a:off x="9296751" y="1525721"/>
            <a:ext cx="2623363" cy="2623363"/>
          </a:xfrm>
          <a:prstGeom prst="rect">
            <a:avLst/>
          </a:prstGeom>
        </p:spPr>
      </p:pic>
      <p:sp>
        <p:nvSpPr>
          <p:cNvPr id="19" name="ZoneTexte 18">
            <a:extLst>
              <a:ext uri="{FF2B5EF4-FFF2-40B4-BE49-F238E27FC236}">
                <a16:creationId xmlns:a16="http://schemas.microsoft.com/office/drawing/2014/main" id="{6EADF45C-C8CE-F453-706D-3E6030544F9A}"/>
              </a:ext>
            </a:extLst>
          </p:cNvPr>
          <p:cNvSpPr txBox="1"/>
          <p:nvPr/>
        </p:nvSpPr>
        <p:spPr>
          <a:xfrm>
            <a:off x="8474256" y="0"/>
            <a:ext cx="3521168" cy="1754326"/>
          </a:xfrm>
          <a:prstGeom prst="rect">
            <a:avLst/>
          </a:prstGeom>
          <a:noFill/>
        </p:spPr>
        <p:txBody>
          <a:bodyPr wrap="square" rtlCol="0">
            <a:spAutoFit/>
          </a:bodyPr>
          <a:lstStyle/>
          <a:p>
            <a:r>
              <a:rPr lang="fr-ML" dirty="0">
                <a:latin typeface="Calibri" panose="020F0502020204030204" pitchFamily="34" charset="0"/>
                <a:ea typeface="Calibri" panose="020F0502020204030204" pitchFamily="34" charset="0"/>
                <a:cs typeface="Calibri" panose="020F0502020204030204" pitchFamily="34" charset="0"/>
              </a:rPr>
              <a:t>Data Immo a pour but la</a:t>
            </a:r>
            <a:r>
              <a:rPr lang="fr-FR" dirty="0">
                <a:latin typeface="Calibri" panose="020F0502020204030204" pitchFamily="34" charset="0"/>
                <a:ea typeface="Calibri" panose="020F0502020204030204" pitchFamily="34" charset="0"/>
                <a:cs typeface="Calibri" panose="020F0502020204030204" pitchFamily="34" charset="0"/>
              </a:rPr>
              <a:t> collecte des transactions immobilières et foncières en France. Afin d’analyser le marché et aider les différentes agences régionales à mieux accompagner leurs clients</a:t>
            </a:r>
            <a:endParaRPr lang="fr-ML"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328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fontScale="90000"/>
          </a:bodyPr>
          <a:lstStyle/>
          <a:p>
            <a:r>
              <a:rPr lang="en-US" sz="4600" b="1" dirty="0"/>
              <a:t>Requête 11</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Les moyennes de valeurs foncières pour le top 3 des communes des départements 6, 13, 33, 59 et 69</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643"/>
          <a:stretch/>
        </p:blipFill>
        <p:spPr>
          <a:xfrm>
            <a:off x="8251146" y="4451421"/>
            <a:ext cx="3937806" cy="2149752"/>
          </a:xfrm>
          <a:prstGeom prst="rect">
            <a:avLst/>
          </a:prstGeom>
        </p:spPr>
      </p:pic>
      <p:sp>
        <p:nvSpPr>
          <p:cNvPr id="4" name="ZoneTexte 3">
            <a:extLst>
              <a:ext uri="{FF2B5EF4-FFF2-40B4-BE49-F238E27FC236}">
                <a16:creationId xmlns:a16="http://schemas.microsoft.com/office/drawing/2014/main" id="{C135F3B6-BECD-58D5-0226-8E2765DD8D2C}"/>
              </a:ext>
            </a:extLst>
          </p:cNvPr>
          <p:cNvSpPr txBox="1"/>
          <p:nvPr/>
        </p:nvSpPr>
        <p:spPr>
          <a:xfrm>
            <a:off x="253720" y="1773765"/>
            <a:ext cx="8307476" cy="5047536"/>
          </a:xfrm>
          <a:prstGeom prst="rect">
            <a:avLst/>
          </a:prstGeom>
          <a:noFill/>
        </p:spPr>
        <p:txBody>
          <a:bodyPr wrap="square">
            <a:spAutoFit/>
          </a:bodyPr>
          <a:lstStyle/>
          <a:p>
            <a:r>
              <a:rPr lang="fr-ML" sz="1400" dirty="0">
                <a:latin typeface="Calibri" panose="020F0502020204030204" pitchFamily="34" charset="0"/>
                <a:ea typeface="Calibri" panose="020F0502020204030204" pitchFamily="34" charset="0"/>
                <a:cs typeface="Calibri" panose="020F0502020204030204" pitchFamily="34" charset="0"/>
              </a:rPr>
              <a:t>with </a:t>
            </a:r>
            <a:r>
              <a:rPr lang="fr-ML" sz="1400" dirty="0" err="1">
                <a:latin typeface="Calibri" panose="020F0502020204030204" pitchFamily="34" charset="0"/>
                <a:ea typeface="Calibri" panose="020F0502020204030204" pitchFamily="34" charset="0"/>
                <a:cs typeface="Calibri" panose="020F0502020204030204" pitchFamily="34" charset="0"/>
              </a:rPr>
              <a:t>moyenne_valeur</a:t>
            </a:r>
            <a:r>
              <a:rPr lang="fr-ML" sz="1400" dirty="0">
                <a:latin typeface="Calibri" panose="020F0502020204030204" pitchFamily="34" charset="0"/>
                <a:ea typeface="Calibri" panose="020F0502020204030204" pitchFamily="34" charset="0"/>
                <a:cs typeface="Calibri" panose="020F0502020204030204" pitchFamily="34" charset="0"/>
              </a:rPr>
              <a:t> as (</a:t>
            </a:r>
          </a:p>
          <a:p>
            <a:r>
              <a:rPr lang="fr-ML" sz="1400" dirty="0">
                <a:latin typeface="Calibri" panose="020F0502020204030204" pitchFamily="34" charset="0"/>
                <a:ea typeface="Calibri" panose="020F0502020204030204" pitchFamily="34" charset="0"/>
                <a:cs typeface="Calibri" panose="020F0502020204030204" pitchFamily="34" charset="0"/>
              </a:rPr>
              <a:t>  select </a:t>
            </a:r>
            <a:r>
              <a:rPr lang="fr-ML" sz="1400" dirty="0" err="1">
                <a:latin typeface="Calibri" panose="020F0502020204030204" pitchFamily="34" charset="0"/>
                <a:ea typeface="Calibri" panose="020F0502020204030204" pitchFamily="34" charset="0"/>
                <a:cs typeface="Calibri" panose="020F0502020204030204" pitchFamily="34" charset="0"/>
              </a:rPr>
              <a:t>c.Nom_commune,c.code_departement,avg</a:t>
            </a:r>
            <a:r>
              <a:rPr lang="fr-ML" sz="1400" dirty="0">
                <a:latin typeface="Calibri" panose="020F0502020204030204" pitchFamily="34" charset="0"/>
                <a:ea typeface="Calibri" panose="020F0502020204030204" pitchFamily="34" charset="0"/>
                <a:cs typeface="Calibri" panose="020F0502020204030204" pitchFamily="34" charset="0"/>
              </a:rPr>
              <a:t>(v.valeur)as </a:t>
            </a:r>
            <a:r>
              <a:rPr lang="fr-ML" sz="1400" dirty="0" err="1">
                <a:latin typeface="Calibri" panose="020F0502020204030204" pitchFamily="34" charset="0"/>
                <a:ea typeface="Calibri" panose="020F0502020204030204" pitchFamily="34" charset="0"/>
                <a:cs typeface="Calibri" panose="020F0502020204030204" pitchFamily="34" charset="0"/>
              </a:rPr>
              <a:t>moyenne_valeur</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from bien b</a:t>
            </a:r>
          </a:p>
          <a:p>
            <a:r>
              <a:rPr lang="fr-ML" sz="1400" dirty="0">
                <a:latin typeface="Calibri" panose="020F0502020204030204" pitchFamily="34" charset="0"/>
                <a:ea typeface="Calibri" panose="020F0502020204030204" pitchFamily="34" charset="0"/>
                <a:cs typeface="Calibri" panose="020F0502020204030204" pitchFamily="34" charset="0"/>
              </a:rPr>
              <a:t>join vente v on b.id_bien=v.id_bien </a:t>
            </a:r>
          </a:p>
          <a:p>
            <a:r>
              <a:rPr lang="fr-ML" sz="1400" dirty="0">
                <a:latin typeface="Calibri" panose="020F0502020204030204" pitchFamily="34" charset="0"/>
                <a:ea typeface="Calibri" panose="020F0502020204030204" pitchFamily="34" charset="0"/>
                <a:cs typeface="Calibri" panose="020F0502020204030204" pitchFamily="34" charset="0"/>
              </a:rPr>
              <a:t>JOIN commune c on b.id_codedep_codecommune=c.id_codedep_codecommune</a:t>
            </a:r>
          </a:p>
          <a:p>
            <a:r>
              <a:rPr lang="fr-ML" sz="1400" dirty="0">
                <a:latin typeface="Calibri" panose="020F0502020204030204" pitchFamily="34" charset="0"/>
                <a:ea typeface="Calibri" panose="020F0502020204030204" pitchFamily="34" charset="0"/>
                <a:cs typeface="Calibri" panose="020F0502020204030204" pitchFamily="34" charset="0"/>
              </a:rPr>
              <a:t>group by </a:t>
            </a:r>
            <a:r>
              <a:rPr lang="fr-ML" sz="1400" dirty="0" err="1">
                <a:latin typeface="Calibri" panose="020F0502020204030204" pitchFamily="34" charset="0"/>
                <a:ea typeface="Calibri" panose="020F0502020204030204" pitchFamily="34" charset="0"/>
                <a:cs typeface="Calibri" panose="020F0502020204030204" pitchFamily="34" charset="0"/>
              </a:rPr>
              <a:t>c.Nom_commune,c.code_departement</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having c.code_departement in('06','13','33','59','69')</a:t>
            </a:r>
          </a:p>
          <a:p>
            <a:r>
              <a:rPr lang="fr-ML" sz="1400" dirty="0">
                <a:latin typeface="Calibri" panose="020F0502020204030204" pitchFamily="34" charset="0"/>
                <a:ea typeface="Calibri" panose="020F0502020204030204" pitchFamily="34" charset="0"/>
                <a:cs typeface="Calibri" panose="020F0502020204030204" pitchFamily="34" charset="0"/>
              </a:rPr>
              <a:t>),</a:t>
            </a:r>
          </a:p>
          <a:p>
            <a:r>
              <a:rPr lang="fr-ML" sz="1400" dirty="0" err="1">
                <a:latin typeface="Calibri" panose="020F0502020204030204" pitchFamily="34" charset="0"/>
                <a:ea typeface="Calibri" panose="020F0502020204030204" pitchFamily="34" charset="0"/>
                <a:cs typeface="Calibri" panose="020F0502020204030204" pitchFamily="34" charset="0"/>
              </a:rPr>
              <a:t>top_commune</a:t>
            </a:r>
            <a:r>
              <a:rPr lang="fr-ML" sz="1400" dirty="0">
                <a:latin typeface="Calibri" panose="020F0502020204030204" pitchFamily="34" charset="0"/>
                <a:ea typeface="Calibri" panose="020F0502020204030204" pitchFamily="34" charset="0"/>
                <a:cs typeface="Calibri" panose="020F0502020204030204" pitchFamily="34" charset="0"/>
              </a:rPr>
              <a:t> as(</a:t>
            </a:r>
          </a:p>
          <a:p>
            <a:r>
              <a:rPr lang="fr-ML" sz="1400" dirty="0">
                <a:latin typeface="Calibri" panose="020F0502020204030204" pitchFamily="34" charset="0"/>
                <a:ea typeface="Calibri" panose="020F0502020204030204" pitchFamily="34" charset="0"/>
                <a:cs typeface="Calibri" panose="020F0502020204030204" pitchFamily="34" charset="0"/>
              </a:rPr>
              <a:t>	select </a:t>
            </a:r>
          </a:p>
          <a:p>
            <a:r>
              <a:rPr lang="fr-ML" sz="1400" dirty="0">
                <a:latin typeface="Calibri" panose="020F0502020204030204" pitchFamily="34" charset="0"/>
                <a:ea typeface="Calibri" panose="020F0502020204030204" pitchFamily="34" charset="0"/>
                <a:cs typeface="Calibri" panose="020F0502020204030204" pitchFamily="34" charset="0"/>
              </a:rPr>
              <a:t>        </a:t>
            </a:r>
            <a:r>
              <a:rPr lang="fr-ML" sz="1400" dirty="0" err="1">
                <a:latin typeface="Calibri" panose="020F0502020204030204" pitchFamily="34" charset="0"/>
                <a:ea typeface="Calibri" panose="020F0502020204030204" pitchFamily="34" charset="0"/>
                <a:cs typeface="Calibri" panose="020F0502020204030204" pitchFamily="34" charset="0"/>
              </a:rPr>
              <a:t>nom_commune</a:t>
            </a:r>
            <a:r>
              <a:rPr lang="fr-ML" sz="1400" dirty="0">
                <a:latin typeface="Calibri" panose="020F0502020204030204" pitchFamily="34" charset="0"/>
                <a:ea typeface="Calibri" panose="020F0502020204030204" pitchFamily="34" charset="0"/>
                <a:cs typeface="Calibri" panose="020F0502020204030204" pitchFamily="34" charset="0"/>
              </a:rPr>
              <a:t>,</a:t>
            </a:r>
          </a:p>
          <a:p>
            <a:r>
              <a:rPr lang="fr-ML" sz="1400" dirty="0">
                <a:latin typeface="Calibri" panose="020F0502020204030204" pitchFamily="34" charset="0"/>
                <a:ea typeface="Calibri" panose="020F0502020204030204" pitchFamily="34" charset="0"/>
                <a:cs typeface="Calibri" panose="020F0502020204030204" pitchFamily="34" charset="0"/>
              </a:rPr>
              <a:t>        </a:t>
            </a:r>
            <a:r>
              <a:rPr lang="fr-ML" sz="1400" dirty="0" err="1">
                <a:latin typeface="Calibri" panose="020F0502020204030204" pitchFamily="34" charset="0"/>
                <a:ea typeface="Calibri" panose="020F0502020204030204" pitchFamily="34" charset="0"/>
                <a:cs typeface="Calibri" panose="020F0502020204030204" pitchFamily="34" charset="0"/>
              </a:rPr>
              <a:t>code_departement</a:t>
            </a:r>
            <a:r>
              <a:rPr lang="fr-ML" sz="1400" dirty="0">
                <a:latin typeface="Calibri" panose="020F0502020204030204" pitchFamily="34" charset="0"/>
                <a:ea typeface="Calibri" panose="020F0502020204030204" pitchFamily="34" charset="0"/>
                <a:cs typeface="Calibri" panose="020F0502020204030204" pitchFamily="34" charset="0"/>
              </a:rPr>
              <a:t>,</a:t>
            </a:r>
          </a:p>
          <a:p>
            <a:r>
              <a:rPr lang="fr-ML" sz="1400" dirty="0">
                <a:latin typeface="Calibri" panose="020F0502020204030204" pitchFamily="34" charset="0"/>
                <a:ea typeface="Calibri" panose="020F0502020204030204" pitchFamily="34" charset="0"/>
                <a:cs typeface="Calibri" panose="020F0502020204030204" pitchFamily="34" charset="0"/>
              </a:rPr>
              <a:t>        </a:t>
            </a:r>
            <a:r>
              <a:rPr lang="fr-ML" sz="1400" dirty="0" err="1">
                <a:latin typeface="Calibri" panose="020F0502020204030204" pitchFamily="34" charset="0"/>
                <a:ea typeface="Calibri" panose="020F0502020204030204" pitchFamily="34" charset="0"/>
                <a:cs typeface="Calibri" panose="020F0502020204030204" pitchFamily="34" charset="0"/>
              </a:rPr>
              <a:t>moyenne_valeur</a:t>
            </a:r>
            <a:r>
              <a:rPr lang="fr-ML" sz="1400" dirty="0">
                <a:latin typeface="Calibri" panose="020F0502020204030204" pitchFamily="34" charset="0"/>
                <a:ea typeface="Calibri" panose="020F0502020204030204" pitchFamily="34" charset="0"/>
                <a:cs typeface="Calibri" panose="020F0502020204030204" pitchFamily="34" charset="0"/>
              </a:rPr>
              <a:t>,</a:t>
            </a:r>
          </a:p>
          <a:p>
            <a:r>
              <a:rPr lang="fr-ML" sz="1400" dirty="0">
                <a:latin typeface="Calibri" panose="020F0502020204030204" pitchFamily="34" charset="0"/>
                <a:ea typeface="Calibri" panose="020F0502020204030204" pitchFamily="34" charset="0"/>
                <a:cs typeface="Calibri" panose="020F0502020204030204" pitchFamily="34" charset="0"/>
              </a:rPr>
              <a:t>        ROW_NUMBER() OVER (PARTITION BY </a:t>
            </a:r>
            <a:r>
              <a:rPr lang="fr-ML" sz="1400" dirty="0" err="1">
                <a:latin typeface="Calibri" panose="020F0502020204030204" pitchFamily="34" charset="0"/>
                <a:ea typeface="Calibri" panose="020F0502020204030204" pitchFamily="34" charset="0"/>
                <a:cs typeface="Calibri" panose="020F0502020204030204" pitchFamily="34" charset="0"/>
              </a:rPr>
              <a:t>code_departement</a:t>
            </a:r>
            <a:r>
              <a:rPr lang="fr-ML" sz="1400" dirty="0">
                <a:latin typeface="Calibri" panose="020F0502020204030204" pitchFamily="34" charset="0"/>
                <a:ea typeface="Calibri" panose="020F0502020204030204" pitchFamily="34" charset="0"/>
                <a:cs typeface="Calibri" panose="020F0502020204030204" pitchFamily="34" charset="0"/>
              </a:rPr>
              <a:t> ORDER BY </a:t>
            </a:r>
            <a:r>
              <a:rPr lang="fr-ML" sz="1400" dirty="0" err="1">
                <a:latin typeface="Calibri" panose="020F0502020204030204" pitchFamily="34" charset="0"/>
                <a:ea typeface="Calibri" panose="020F0502020204030204" pitchFamily="34" charset="0"/>
                <a:cs typeface="Calibri" panose="020F0502020204030204" pitchFamily="34" charset="0"/>
              </a:rPr>
              <a:t>moyenne_valeur</a:t>
            </a:r>
            <a:r>
              <a:rPr lang="fr-ML" sz="1400" dirty="0">
                <a:latin typeface="Calibri" panose="020F0502020204030204" pitchFamily="34" charset="0"/>
                <a:ea typeface="Calibri" panose="020F0502020204030204" pitchFamily="34" charset="0"/>
                <a:cs typeface="Calibri" panose="020F0502020204030204" pitchFamily="34" charset="0"/>
              </a:rPr>
              <a:t> DESC) AS </a:t>
            </a:r>
            <a:r>
              <a:rPr lang="fr-ML" sz="1400" dirty="0" err="1">
                <a:latin typeface="Calibri" panose="020F0502020204030204" pitchFamily="34" charset="0"/>
                <a:ea typeface="Calibri" panose="020F0502020204030204" pitchFamily="34" charset="0"/>
                <a:cs typeface="Calibri" panose="020F0502020204030204" pitchFamily="34" charset="0"/>
              </a:rPr>
              <a:t>rank</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    FROM </a:t>
            </a:r>
            <a:r>
              <a:rPr lang="fr-ML" sz="1400" dirty="0" err="1">
                <a:latin typeface="Calibri" panose="020F0502020204030204" pitchFamily="34" charset="0"/>
                <a:ea typeface="Calibri" panose="020F0502020204030204" pitchFamily="34" charset="0"/>
                <a:cs typeface="Calibri" panose="020F0502020204030204" pitchFamily="34" charset="0"/>
              </a:rPr>
              <a:t>moyenne_valeur</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a:t>
            </a:r>
          </a:p>
          <a:p>
            <a:r>
              <a:rPr lang="fr-ML" sz="1400" dirty="0">
                <a:latin typeface="Calibri" panose="020F0502020204030204" pitchFamily="34" charset="0"/>
                <a:ea typeface="Calibri" panose="020F0502020204030204" pitchFamily="34" charset="0"/>
                <a:cs typeface="Calibri" panose="020F0502020204030204" pitchFamily="34" charset="0"/>
              </a:rPr>
              <a:t>SELECT </a:t>
            </a:r>
          </a:p>
          <a:p>
            <a:r>
              <a:rPr lang="fr-ML" sz="1400" dirty="0">
                <a:latin typeface="Calibri" panose="020F0502020204030204" pitchFamily="34" charset="0"/>
                <a:ea typeface="Calibri" panose="020F0502020204030204" pitchFamily="34" charset="0"/>
                <a:cs typeface="Calibri" panose="020F0502020204030204" pitchFamily="34" charset="0"/>
              </a:rPr>
              <a:t>    </a:t>
            </a:r>
            <a:r>
              <a:rPr lang="fr-ML" sz="1400" dirty="0" err="1">
                <a:latin typeface="Calibri" panose="020F0502020204030204" pitchFamily="34" charset="0"/>
                <a:ea typeface="Calibri" panose="020F0502020204030204" pitchFamily="34" charset="0"/>
                <a:cs typeface="Calibri" panose="020F0502020204030204" pitchFamily="34" charset="0"/>
              </a:rPr>
              <a:t>nom_commune</a:t>
            </a:r>
            <a:r>
              <a:rPr lang="fr-ML" sz="1400" dirty="0">
                <a:latin typeface="Calibri" panose="020F0502020204030204" pitchFamily="34" charset="0"/>
                <a:ea typeface="Calibri" panose="020F0502020204030204" pitchFamily="34" charset="0"/>
                <a:cs typeface="Calibri" panose="020F0502020204030204" pitchFamily="34" charset="0"/>
              </a:rPr>
              <a:t>, </a:t>
            </a:r>
          </a:p>
          <a:p>
            <a:r>
              <a:rPr lang="fr-ML" sz="1400" dirty="0">
                <a:latin typeface="Calibri" panose="020F0502020204030204" pitchFamily="34" charset="0"/>
                <a:ea typeface="Calibri" panose="020F0502020204030204" pitchFamily="34" charset="0"/>
                <a:cs typeface="Calibri" panose="020F0502020204030204" pitchFamily="34" charset="0"/>
              </a:rPr>
              <a:t>    </a:t>
            </a:r>
            <a:r>
              <a:rPr lang="fr-ML" sz="1400" dirty="0" err="1">
                <a:latin typeface="Calibri" panose="020F0502020204030204" pitchFamily="34" charset="0"/>
                <a:ea typeface="Calibri" panose="020F0502020204030204" pitchFamily="34" charset="0"/>
                <a:cs typeface="Calibri" panose="020F0502020204030204" pitchFamily="34" charset="0"/>
              </a:rPr>
              <a:t>code_departement</a:t>
            </a:r>
            <a:r>
              <a:rPr lang="fr-ML" sz="1400" dirty="0">
                <a:latin typeface="Calibri" panose="020F0502020204030204" pitchFamily="34" charset="0"/>
                <a:ea typeface="Calibri" panose="020F0502020204030204" pitchFamily="34" charset="0"/>
                <a:cs typeface="Calibri" panose="020F0502020204030204" pitchFamily="34" charset="0"/>
              </a:rPr>
              <a:t>, </a:t>
            </a:r>
          </a:p>
          <a:p>
            <a:r>
              <a:rPr lang="fr-ML" sz="1400" dirty="0">
                <a:latin typeface="Calibri" panose="020F0502020204030204" pitchFamily="34" charset="0"/>
                <a:ea typeface="Calibri" panose="020F0502020204030204" pitchFamily="34" charset="0"/>
                <a:cs typeface="Calibri" panose="020F0502020204030204" pitchFamily="34" charset="0"/>
              </a:rPr>
              <a:t>    round(</a:t>
            </a:r>
            <a:r>
              <a:rPr lang="fr-ML" sz="1400" dirty="0" err="1">
                <a:latin typeface="Calibri" panose="020F0502020204030204" pitchFamily="34" charset="0"/>
                <a:ea typeface="Calibri" panose="020F0502020204030204" pitchFamily="34" charset="0"/>
                <a:cs typeface="Calibri" panose="020F0502020204030204" pitchFamily="34" charset="0"/>
              </a:rPr>
              <a:t>moyenne_valeur</a:t>
            </a:r>
            <a:r>
              <a:rPr lang="fr-ML" sz="1400" dirty="0">
                <a:latin typeface="Calibri" panose="020F0502020204030204" pitchFamily="34" charset="0"/>
                <a:ea typeface="Calibri" panose="020F0502020204030204" pitchFamily="34" charset="0"/>
                <a:cs typeface="Calibri" panose="020F0502020204030204" pitchFamily="34" charset="0"/>
              </a:rPr>
              <a:t>)</a:t>
            </a:r>
          </a:p>
          <a:p>
            <a:r>
              <a:rPr lang="fr-ML" sz="1400" dirty="0">
                <a:latin typeface="Calibri" panose="020F0502020204030204" pitchFamily="34" charset="0"/>
                <a:ea typeface="Calibri" panose="020F0502020204030204" pitchFamily="34" charset="0"/>
                <a:cs typeface="Calibri" panose="020F0502020204030204" pitchFamily="34" charset="0"/>
              </a:rPr>
              <a:t>FROM </a:t>
            </a:r>
            <a:r>
              <a:rPr lang="fr-ML" sz="1400" dirty="0" err="1">
                <a:latin typeface="Calibri" panose="020F0502020204030204" pitchFamily="34" charset="0"/>
                <a:ea typeface="Calibri" panose="020F0502020204030204" pitchFamily="34" charset="0"/>
                <a:cs typeface="Calibri" panose="020F0502020204030204" pitchFamily="34" charset="0"/>
              </a:rPr>
              <a:t>top_commune</a:t>
            </a:r>
            <a:endParaRPr lang="fr-ML" sz="1400" dirty="0">
              <a:latin typeface="Calibri" panose="020F0502020204030204" pitchFamily="34" charset="0"/>
              <a:ea typeface="Calibri" panose="020F0502020204030204" pitchFamily="34" charset="0"/>
              <a:cs typeface="Calibri" panose="020F0502020204030204" pitchFamily="34" charset="0"/>
            </a:endParaRPr>
          </a:p>
          <a:p>
            <a:r>
              <a:rPr lang="fr-ML" sz="1400" dirty="0">
                <a:latin typeface="Calibri" panose="020F0502020204030204" pitchFamily="34" charset="0"/>
                <a:ea typeface="Calibri" panose="020F0502020204030204" pitchFamily="34" charset="0"/>
                <a:cs typeface="Calibri" panose="020F0502020204030204" pitchFamily="34" charset="0"/>
              </a:rPr>
              <a:t>WHERE </a:t>
            </a:r>
            <a:r>
              <a:rPr lang="fr-ML" sz="1400" dirty="0" err="1">
                <a:latin typeface="Calibri" panose="020F0502020204030204" pitchFamily="34" charset="0"/>
                <a:ea typeface="Calibri" panose="020F0502020204030204" pitchFamily="34" charset="0"/>
                <a:cs typeface="Calibri" panose="020F0502020204030204" pitchFamily="34" charset="0"/>
              </a:rPr>
              <a:t>rank</a:t>
            </a:r>
            <a:r>
              <a:rPr lang="fr-ML" sz="1400" dirty="0">
                <a:latin typeface="Calibri" panose="020F0502020204030204" pitchFamily="34" charset="0"/>
                <a:ea typeface="Calibri" panose="020F0502020204030204" pitchFamily="34" charset="0"/>
                <a:cs typeface="Calibri" panose="020F0502020204030204" pitchFamily="34" charset="0"/>
              </a:rPr>
              <a:t> &lt;= 3</a:t>
            </a:r>
          </a:p>
          <a:p>
            <a:r>
              <a:rPr lang="fr-ML" sz="1400" dirty="0">
                <a:latin typeface="Calibri" panose="020F0502020204030204" pitchFamily="34" charset="0"/>
                <a:ea typeface="Calibri" panose="020F0502020204030204" pitchFamily="34" charset="0"/>
                <a:cs typeface="Calibri" panose="020F0502020204030204" pitchFamily="34" charset="0"/>
              </a:rPr>
              <a:t>ORDER BY </a:t>
            </a:r>
            <a:r>
              <a:rPr lang="fr-ML" sz="1400" dirty="0" err="1">
                <a:latin typeface="Calibri" panose="020F0502020204030204" pitchFamily="34" charset="0"/>
                <a:ea typeface="Calibri" panose="020F0502020204030204" pitchFamily="34" charset="0"/>
                <a:cs typeface="Calibri" panose="020F0502020204030204" pitchFamily="34" charset="0"/>
              </a:rPr>
              <a:t>code_departement</a:t>
            </a:r>
            <a:r>
              <a:rPr lang="fr-ML" sz="1400" dirty="0">
                <a:latin typeface="Calibri" panose="020F0502020204030204" pitchFamily="34" charset="0"/>
                <a:ea typeface="Calibri" panose="020F0502020204030204" pitchFamily="34" charset="0"/>
                <a:cs typeface="Calibri" panose="020F0502020204030204" pitchFamily="34" charset="0"/>
              </a:rPr>
              <a:t>, </a:t>
            </a:r>
            <a:r>
              <a:rPr lang="fr-ML" sz="1400" dirty="0" err="1">
                <a:latin typeface="Calibri" panose="020F0502020204030204" pitchFamily="34" charset="0"/>
                <a:ea typeface="Calibri" panose="020F0502020204030204" pitchFamily="34" charset="0"/>
                <a:cs typeface="Calibri" panose="020F0502020204030204" pitchFamily="34" charset="0"/>
              </a:rPr>
              <a:t>moyenne_valeur</a:t>
            </a:r>
            <a:r>
              <a:rPr lang="fr-ML" sz="1400" dirty="0">
                <a:latin typeface="Calibri" panose="020F0502020204030204" pitchFamily="34" charset="0"/>
                <a:ea typeface="Calibri" panose="020F0502020204030204" pitchFamily="34" charset="0"/>
                <a:cs typeface="Calibri" panose="020F0502020204030204" pitchFamily="34" charset="0"/>
              </a:rPr>
              <a:t> DESC</a:t>
            </a:r>
          </a:p>
        </p:txBody>
      </p:sp>
      <p:pic>
        <p:nvPicPr>
          <p:cNvPr id="5" name="Image 4">
            <a:extLst>
              <a:ext uri="{FF2B5EF4-FFF2-40B4-BE49-F238E27FC236}">
                <a16:creationId xmlns:a16="http://schemas.microsoft.com/office/drawing/2014/main" id="{1196CDC3-4360-B13E-74F6-8D4610985BCB}"/>
              </a:ext>
            </a:extLst>
          </p:cNvPr>
          <p:cNvPicPr>
            <a:picLocks noChangeAspect="1"/>
          </p:cNvPicPr>
          <p:nvPr/>
        </p:nvPicPr>
        <p:blipFill>
          <a:blip r:embed="rId5"/>
          <a:stretch>
            <a:fillRect/>
          </a:stretch>
        </p:blipFill>
        <p:spPr>
          <a:xfrm>
            <a:off x="7560757" y="1800643"/>
            <a:ext cx="4305300" cy="2776783"/>
          </a:xfrm>
          <a:prstGeom prst="rect">
            <a:avLst/>
          </a:prstGeom>
        </p:spPr>
      </p:pic>
    </p:spTree>
    <p:extLst>
      <p:ext uri="{BB962C8B-B14F-4D97-AF65-F5344CB8AC3E}">
        <p14:creationId xmlns:p14="http://schemas.microsoft.com/office/powerpoint/2010/main" val="4026028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re 1">
            <a:extLst>
              <a:ext uri="{FF2B5EF4-FFF2-40B4-BE49-F238E27FC236}">
                <a16:creationId xmlns:a16="http://schemas.microsoft.com/office/drawing/2014/main" id="{F017F304-1516-0907-0A80-70CB208010A4}"/>
              </a:ext>
            </a:extLst>
          </p:cNvPr>
          <p:cNvSpPr>
            <a:spLocks noGrp="1"/>
          </p:cNvSpPr>
          <p:nvPr>
            <p:ph type="title"/>
          </p:nvPr>
        </p:nvSpPr>
        <p:spPr>
          <a:xfrm>
            <a:off x="572493" y="238539"/>
            <a:ext cx="11018520" cy="1434415"/>
          </a:xfrm>
        </p:spPr>
        <p:txBody>
          <a:bodyPr vert="horz" lIns="91440" tIns="45720" rIns="91440" bIns="45720" rtlCol="0" anchor="b">
            <a:normAutofit fontScale="90000"/>
          </a:bodyPr>
          <a:lstStyle/>
          <a:p>
            <a:r>
              <a:rPr lang="en-US" sz="4600" b="1" dirty="0"/>
              <a:t>Requête 12</a:t>
            </a:r>
            <a:r>
              <a:rPr lang="en-US" sz="4600" b="0" dirty="0"/>
              <a:t>: </a:t>
            </a:r>
            <a:r>
              <a:rPr lang="fr-FR" sz="4000" b="0" dirty="0">
                <a:latin typeface="Calibri" panose="020F0502020204030204" pitchFamily="34" charset="0"/>
                <a:ea typeface="Calibri" panose="020F0502020204030204" pitchFamily="34" charset="0"/>
                <a:cs typeface="Calibri" panose="020F0502020204030204" pitchFamily="34" charset="0"/>
              </a:rPr>
              <a:t>Les 20 communes avec le plus de transactions pour 1000 habitants pour les communes qui dépassent les 10 000 habitants</a:t>
            </a:r>
            <a:endParaRPr lang="en-US" sz="4600" dirty="0">
              <a:latin typeface="Calibri" panose="020F0502020204030204" pitchFamily="34" charset="0"/>
              <a:ea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Espace réservé du contenu 4">
            <a:extLst>
              <a:ext uri="{FF2B5EF4-FFF2-40B4-BE49-F238E27FC236}">
                <a16:creationId xmlns:a16="http://schemas.microsoft.com/office/drawing/2014/main" id="{2B75E269-3E7C-626F-78C0-BF1F23FAABB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643"/>
          <a:stretch/>
        </p:blipFill>
        <p:spPr>
          <a:xfrm>
            <a:off x="8251146" y="4958612"/>
            <a:ext cx="3937806" cy="1907978"/>
          </a:xfrm>
          <a:prstGeom prst="rect">
            <a:avLst/>
          </a:prstGeom>
        </p:spPr>
      </p:pic>
      <p:pic>
        <p:nvPicPr>
          <p:cNvPr id="8" name="Image 7">
            <a:extLst>
              <a:ext uri="{FF2B5EF4-FFF2-40B4-BE49-F238E27FC236}">
                <a16:creationId xmlns:a16="http://schemas.microsoft.com/office/drawing/2014/main" id="{690D49B1-0401-5E80-F8EE-6B249E9536F5}"/>
              </a:ext>
            </a:extLst>
          </p:cNvPr>
          <p:cNvPicPr>
            <a:picLocks noChangeAspect="1"/>
          </p:cNvPicPr>
          <p:nvPr/>
        </p:nvPicPr>
        <p:blipFill>
          <a:blip r:embed="rId5"/>
          <a:stretch>
            <a:fillRect/>
          </a:stretch>
        </p:blipFill>
        <p:spPr>
          <a:xfrm>
            <a:off x="7220148" y="2188343"/>
            <a:ext cx="4646955" cy="2797147"/>
          </a:xfrm>
          <a:prstGeom prst="rect">
            <a:avLst/>
          </a:prstGeom>
        </p:spPr>
      </p:pic>
      <p:sp>
        <p:nvSpPr>
          <p:cNvPr id="7" name="ZoneTexte 6">
            <a:extLst>
              <a:ext uri="{FF2B5EF4-FFF2-40B4-BE49-F238E27FC236}">
                <a16:creationId xmlns:a16="http://schemas.microsoft.com/office/drawing/2014/main" id="{57A24CCE-7D7A-C23A-5277-F1F3EDFAE18F}"/>
              </a:ext>
            </a:extLst>
          </p:cNvPr>
          <p:cNvSpPr txBox="1"/>
          <p:nvPr/>
        </p:nvSpPr>
        <p:spPr>
          <a:xfrm>
            <a:off x="324897" y="1716068"/>
            <a:ext cx="13038367" cy="5447645"/>
          </a:xfrm>
          <a:prstGeom prst="rect">
            <a:avLst/>
          </a:prstGeom>
          <a:noFill/>
        </p:spPr>
        <p:txBody>
          <a:bodyPr wrap="square">
            <a:spAutoFit/>
          </a:bodyPr>
          <a:lstStyle/>
          <a:p>
            <a:r>
              <a:rPr lang="fr-ML" sz="1200" dirty="0">
                <a:latin typeface="Calibri" panose="020F0502020204030204" pitchFamily="34" charset="0"/>
                <a:ea typeface="Calibri" panose="020F0502020204030204" pitchFamily="34" charset="0"/>
                <a:cs typeface="Calibri" panose="020F0502020204030204" pitchFamily="34" charset="0"/>
              </a:rPr>
              <a:t>with </a:t>
            </a:r>
            <a:r>
              <a:rPr lang="fr-ML" sz="1200" dirty="0" err="1">
                <a:latin typeface="Calibri" panose="020F0502020204030204" pitchFamily="34" charset="0"/>
                <a:ea typeface="Calibri" panose="020F0502020204030204" pitchFamily="34" charset="0"/>
                <a:cs typeface="Calibri" panose="020F0502020204030204" pitchFamily="34" charset="0"/>
              </a:rPr>
              <a:t>transaction_commune</a:t>
            </a:r>
            <a:r>
              <a:rPr lang="fr-ML" sz="1200" dirty="0">
                <a:latin typeface="Calibri" panose="020F0502020204030204" pitchFamily="34" charset="0"/>
                <a:ea typeface="Calibri" panose="020F0502020204030204" pitchFamily="34" charset="0"/>
                <a:cs typeface="Calibri" panose="020F0502020204030204" pitchFamily="34" charset="0"/>
              </a:rPr>
              <a:t> as (</a:t>
            </a:r>
          </a:p>
          <a:p>
            <a:r>
              <a:rPr lang="fr-ML" sz="1200" dirty="0">
                <a:latin typeface="Calibri" panose="020F0502020204030204" pitchFamily="34" charset="0"/>
                <a:ea typeface="Calibri" panose="020F0502020204030204" pitchFamily="34" charset="0"/>
                <a:cs typeface="Calibri" panose="020F0502020204030204" pitchFamily="34" charset="0"/>
              </a:rPr>
              <a:t>  select </a:t>
            </a:r>
            <a:r>
              <a:rPr lang="fr-ML" sz="1200" dirty="0" err="1">
                <a:latin typeface="Calibri" panose="020F0502020204030204" pitchFamily="34" charset="0"/>
                <a:ea typeface="Calibri" panose="020F0502020204030204" pitchFamily="34" charset="0"/>
                <a:cs typeface="Calibri" panose="020F0502020204030204" pitchFamily="34" charset="0"/>
              </a:rPr>
              <a:t>c.Nom_commune,c.Population,count</a:t>
            </a:r>
            <a:r>
              <a:rPr lang="fr-ML" sz="1200" dirty="0">
                <a:latin typeface="Calibri" panose="020F0502020204030204" pitchFamily="34" charset="0"/>
                <a:ea typeface="Calibri" panose="020F0502020204030204" pitchFamily="34" charset="0"/>
                <a:cs typeface="Calibri" panose="020F0502020204030204" pitchFamily="34" charset="0"/>
              </a:rPr>
              <a:t>(</a:t>
            </a:r>
            <a:r>
              <a:rPr lang="fr-ML" sz="1200" dirty="0" err="1">
                <a:latin typeface="Calibri" panose="020F0502020204030204" pitchFamily="34" charset="0"/>
                <a:ea typeface="Calibri" panose="020F0502020204030204" pitchFamily="34" charset="0"/>
                <a:cs typeface="Calibri" panose="020F0502020204030204" pitchFamily="34" charset="0"/>
              </a:rPr>
              <a:t>v.id_vente</a:t>
            </a:r>
            <a:r>
              <a:rPr lang="fr-ML" sz="1200" dirty="0">
                <a:latin typeface="Calibri" panose="020F0502020204030204" pitchFamily="34" charset="0"/>
                <a:ea typeface="Calibri" panose="020F0502020204030204" pitchFamily="34" charset="0"/>
                <a:cs typeface="Calibri" panose="020F0502020204030204" pitchFamily="34" charset="0"/>
              </a:rPr>
              <a:t>)as </a:t>
            </a:r>
            <a:r>
              <a:rPr lang="fr-ML" sz="1200" dirty="0" err="1">
                <a:latin typeface="Calibri" panose="020F0502020204030204" pitchFamily="34" charset="0"/>
                <a:ea typeface="Calibri" panose="020F0502020204030204" pitchFamily="34" charset="0"/>
                <a:cs typeface="Calibri" panose="020F0502020204030204" pitchFamily="34" charset="0"/>
              </a:rPr>
              <a:t>nombre_transaction,round</a:t>
            </a:r>
            <a:r>
              <a:rPr lang="fr-ML" sz="1200" dirty="0">
                <a:latin typeface="Calibri" panose="020F0502020204030204" pitchFamily="34" charset="0"/>
                <a:ea typeface="Calibri" panose="020F0502020204030204" pitchFamily="34" charset="0"/>
                <a:cs typeface="Calibri" panose="020F0502020204030204" pitchFamily="34" charset="0"/>
              </a:rPr>
              <a:t>(</a:t>
            </a:r>
            <a:r>
              <a:rPr lang="fr-ML" sz="1200" dirty="0" err="1">
                <a:latin typeface="Calibri" panose="020F0502020204030204" pitchFamily="34" charset="0"/>
                <a:ea typeface="Calibri" panose="020F0502020204030204" pitchFamily="34" charset="0"/>
                <a:cs typeface="Calibri" panose="020F0502020204030204" pitchFamily="34" charset="0"/>
              </a:rPr>
              <a:t>avg</a:t>
            </a:r>
            <a:r>
              <a:rPr lang="fr-ML" sz="1200" dirty="0">
                <a:latin typeface="Calibri" panose="020F0502020204030204" pitchFamily="34" charset="0"/>
                <a:ea typeface="Calibri" panose="020F0502020204030204" pitchFamily="34" charset="0"/>
                <a:cs typeface="Calibri" panose="020F0502020204030204" pitchFamily="34" charset="0"/>
              </a:rPr>
              <a:t>(b.Surface_carrez)) as </a:t>
            </a:r>
            <a:r>
              <a:rPr lang="fr-ML" sz="1200" dirty="0" err="1">
                <a:latin typeface="Calibri" panose="020F0502020204030204" pitchFamily="34" charset="0"/>
                <a:ea typeface="Calibri" panose="020F0502020204030204" pitchFamily="34" charset="0"/>
                <a:cs typeface="Calibri" panose="020F0502020204030204" pitchFamily="34" charset="0"/>
              </a:rPr>
              <a:t>surface_carrez_moyenne,round</a:t>
            </a:r>
            <a:r>
              <a:rPr lang="fr-ML" sz="1200" dirty="0">
                <a:latin typeface="Calibri" panose="020F0502020204030204" pitchFamily="34" charset="0"/>
                <a:ea typeface="Calibri" panose="020F0502020204030204" pitchFamily="34" charset="0"/>
                <a:cs typeface="Calibri" panose="020F0502020204030204" pitchFamily="34" charset="0"/>
              </a:rPr>
              <a:t>(</a:t>
            </a:r>
            <a:r>
              <a:rPr lang="fr-ML" sz="1200" dirty="0" err="1">
                <a:latin typeface="Calibri" panose="020F0502020204030204" pitchFamily="34" charset="0"/>
                <a:ea typeface="Calibri" panose="020F0502020204030204" pitchFamily="34" charset="0"/>
                <a:cs typeface="Calibri" panose="020F0502020204030204" pitchFamily="34" charset="0"/>
              </a:rPr>
              <a:t>avg</a:t>
            </a:r>
            <a:r>
              <a:rPr lang="fr-ML" sz="1200" dirty="0">
                <a:latin typeface="Calibri" panose="020F0502020204030204" pitchFamily="34" charset="0"/>
                <a:ea typeface="Calibri" panose="020F0502020204030204" pitchFamily="34" charset="0"/>
                <a:cs typeface="Calibri" panose="020F0502020204030204" pitchFamily="34" charset="0"/>
              </a:rPr>
              <a:t>(v.Valeur))as </a:t>
            </a:r>
            <a:r>
              <a:rPr lang="fr-ML" sz="1200" dirty="0" err="1">
                <a:latin typeface="Calibri" panose="020F0502020204030204" pitchFamily="34" charset="0"/>
                <a:ea typeface="Calibri" panose="020F0502020204030204" pitchFamily="34" charset="0"/>
                <a:cs typeface="Calibri" panose="020F0502020204030204" pitchFamily="34" charset="0"/>
              </a:rPr>
              <a:t>valeur_fonciere</a:t>
            </a:r>
            <a:endParaRPr lang="fr-ML" sz="1200" dirty="0">
              <a:latin typeface="Calibri" panose="020F0502020204030204" pitchFamily="34" charset="0"/>
              <a:ea typeface="Calibri" panose="020F0502020204030204" pitchFamily="34" charset="0"/>
              <a:cs typeface="Calibri" panose="020F0502020204030204" pitchFamily="34" charset="0"/>
            </a:endParaRPr>
          </a:p>
          <a:p>
            <a:r>
              <a:rPr lang="fr-ML" sz="1200" dirty="0">
                <a:latin typeface="Calibri" panose="020F0502020204030204" pitchFamily="34" charset="0"/>
                <a:ea typeface="Calibri" panose="020F0502020204030204" pitchFamily="34" charset="0"/>
                <a:cs typeface="Calibri" panose="020F0502020204030204" pitchFamily="34" charset="0"/>
              </a:rPr>
              <a:t>from bien b</a:t>
            </a:r>
          </a:p>
          <a:p>
            <a:r>
              <a:rPr lang="fr-ML" sz="1200" dirty="0">
                <a:latin typeface="Calibri" panose="020F0502020204030204" pitchFamily="34" charset="0"/>
                <a:ea typeface="Calibri" panose="020F0502020204030204" pitchFamily="34" charset="0"/>
                <a:cs typeface="Calibri" panose="020F0502020204030204" pitchFamily="34" charset="0"/>
              </a:rPr>
              <a:t>join vente v on b.id_bien=v.id_bien </a:t>
            </a:r>
          </a:p>
          <a:p>
            <a:r>
              <a:rPr lang="fr-ML" sz="1200" dirty="0">
                <a:latin typeface="Calibri" panose="020F0502020204030204" pitchFamily="34" charset="0"/>
                <a:ea typeface="Calibri" panose="020F0502020204030204" pitchFamily="34" charset="0"/>
                <a:cs typeface="Calibri" panose="020F0502020204030204" pitchFamily="34" charset="0"/>
              </a:rPr>
              <a:t>JOIN commune c on b.id_codedep_codecommune=c.id_codedep_codecommune</a:t>
            </a:r>
          </a:p>
          <a:p>
            <a:r>
              <a:rPr lang="fr-ML" sz="1200" dirty="0">
                <a:latin typeface="Calibri" panose="020F0502020204030204" pitchFamily="34" charset="0"/>
                <a:ea typeface="Calibri" panose="020F0502020204030204" pitchFamily="34" charset="0"/>
                <a:cs typeface="Calibri" panose="020F0502020204030204" pitchFamily="34" charset="0"/>
              </a:rPr>
              <a:t>where </a:t>
            </a:r>
            <a:r>
              <a:rPr lang="fr-ML" sz="1200" dirty="0" err="1">
                <a:latin typeface="Calibri" panose="020F0502020204030204" pitchFamily="34" charset="0"/>
                <a:ea typeface="Calibri" panose="020F0502020204030204" pitchFamily="34" charset="0"/>
                <a:cs typeface="Calibri" panose="020F0502020204030204" pitchFamily="34" charset="0"/>
              </a:rPr>
              <a:t>c.Population</a:t>
            </a:r>
            <a:r>
              <a:rPr lang="fr-ML" sz="1200" dirty="0">
                <a:latin typeface="Calibri" panose="020F0502020204030204" pitchFamily="34" charset="0"/>
                <a:ea typeface="Calibri" panose="020F0502020204030204" pitchFamily="34" charset="0"/>
                <a:cs typeface="Calibri" panose="020F0502020204030204" pitchFamily="34" charset="0"/>
              </a:rPr>
              <a:t>&gt;10000</a:t>
            </a:r>
          </a:p>
          <a:p>
            <a:r>
              <a:rPr lang="fr-ML" sz="1200" dirty="0">
                <a:latin typeface="Calibri" panose="020F0502020204030204" pitchFamily="34" charset="0"/>
                <a:ea typeface="Calibri" panose="020F0502020204030204" pitchFamily="34" charset="0"/>
                <a:cs typeface="Calibri" panose="020F0502020204030204" pitchFamily="34" charset="0"/>
              </a:rPr>
              <a:t>group by </a:t>
            </a:r>
            <a:r>
              <a:rPr lang="fr-ML" sz="1200" dirty="0" err="1">
                <a:latin typeface="Calibri" panose="020F0502020204030204" pitchFamily="34" charset="0"/>
                <a:ea typeface="Calibri" panose="020F0502020204030204" pitchFamily="34" charset="0"/>
                <a:cs typeface="Calibri" panose="020F0502020204030204" pitchFamily="34" charset="0"/>
              </a:rPr>
              <a:t>c.Nom_commune,c.Population</a:t>
            </a:r>
            <a:endParaRPr lang="fr-ML" sz="1200" dirty="0">
              <a:latin typeface="Calibri" panose="020F0502020204030204" pitchFamily="34" charset="0"/>
              <a:ea typeface="Calibri" panose="020F0502020204030204" pitchFamily="34" charset="0"/>
              <a:cs typeface="Calibri" panose="020F0502020204030204" pitchFamily="34" charset="0"/>
            </a:endParaRPr>
          </a:p>
          <a:p>
            <a:r>
              <a:rPr lang="fr-ML" sz="1200" dirty="0">
                <a:latin typeface="Calibri" panose="020F0502020204030204" pitchFamily="34" charset="0"/>
                <a:ea typeface="Calibri" panose="020F0502020204030204" pitchFamily="34" charset="0"/>
                <a:cs typeface="Calibri" panose="020F0502020204030204" pitchFamily="34" charset="0"/>
              </a:rPr>
              <a:t>),</a:t>
            </a:r>
          </a:p>
          <a:p>
            <a:r>
              <a:rPr lang="fr-ML" sz="1200" dirty="0">
                <a:latin typeface="Calibri" panose="020F0502020204030204" pitchFamily="34" charset="0"/>
                <a:ea typeface="Calibri" panose="020F0502020204030204" pitchFamily="34" charset="0"/>
                <a:cs typeface="Calibri" panose="020F0502020204030204" pitchFamily="34" charset="0"/>
              </a:rPr>
              <a:t>transactions_par_1000_habitants AS (</a:t>
            </a:r>
          </a:p>
          <a:p>
            <a:r>
              <a:rPr lang="fr-ML" sz="1200" dirty="0">
                <a:latin typeface="Calibri" panose="020F0502020204030204" pitchFamily="34" charset="0"/>
                <a:ea typeface="Calibri" panose="020F0502020204030204" pitchFamily="34" charset="0"/>
                <a:cs typeface="Calibri" panose="020F0502020204030204" pitchFamily="34" charset="0"/>
              </a:rPr>
              <a:t>    SELECT </a:t>
            </a:r>
          </a:p>
          <a:p>
            <a:r>
              <a:rPr lang="fr-ML" sz="1200" dirty="0">
                <a:latin typeface="Calibri" panose="020F0502020204030204" pitchFamily="34" charset="0"/>
                <a:ea typeface="Calibri" panose="020F0502020204030204" pitchFamily="34" charset="0"/>
                <a:cs typeface="Calibri" panose="020F0502020204030204" pitchFamily="34" charset="0"/>
              </a:rPr>
              <a:t>        </a:t>
            </a:r>
            <a:r>
              <a:rPr lang="fr-ML" sz="1200" dirty="0" err="1">
                <a:latin typeface="Calibri" panose="020F0502020204030204" pitchFamily="34" charset="0"/>
                <a:ea typeface="Calibri" panose="020F0502020204030204" pitchFamily="34" charset="0"/>
                <a:cs typeface="Calibri" panose="020F0502020204030204" pitchFamily="34" charset="0"/>
              </a:rPr>
              <a:t>nom_commune</a:t>
            </a:r>
            <a:r>
              <a:rPr lang="fr-ML" sz="1200" dirty="0">
                <a:latin typeface="Calibri" panose="020F0502020204030204" pitchFamily="34" charset="0"/>
                <a:ea typeface="Calibri" panose="020F0502020204030204" pitchFamily="34" charset="0"/>
                <a:cs typeface="Calibri" panose="020F0502020204030204" pitchFamily="34" charset="0"/>
              </a:rPr>
              <a:t>,</a:t>
            </a:r>
          </a:p>
          <a:p>
            <a:r>
              <a:rPr lang="fr-ML" sz="1200" dirty="0">
                <a:latin typeface="Calibri" panose="020F0502020204030204" pitchFamily="34" charset="0"/>
                <a:ea typeface="Calibri" panose="020F0502020204030204" pitchFamily="34" charset="0"/>
                <a:cs typeface="Calibri" panose="020F0502020204030204" pitchFamily="34" charset="0"/>
              </a:rPr>
              <a:t>        population,</a:t>
            </a:r>
          </a:p>
          <a:p>
            <a:r>
              <a:rPr lang="fr-ML" sz="1200" dirty="0">
                <a:latin typeface="Calibri" panose="020F0502020204030204" pitchFamily="34" charset="0"/>
                <a:ea typeface="Calibri" panose="020F0502020204030204" pitchFamily="34" charset="0"/>
                <a:cs typeface="Calibri" panose="020F0502020204030204" pitchFamily="34" charset="0"/>
              </a:rPr>
              <a:t>	    </a:t>
            </a:r>
            <a:r>
              <a:rPr lang="fr-ML" sz="1200" dirty="0" err="1">
                <a:latin typeface="Calibri" panose="020F0502020204030204" pitchFamily="34" charset="0"/>
                <a:ea typeface="Calibri" panose="020F0502020204030204" pitchFamily="34" charset="0"/>
                <a:cs typeface="Calibri" panose="020F0502020204030204" pitchFamily="34" charset="0"/>
              </a:rPr>
              <a:t>surface_carrez_moyenne</a:t>
            </a:r>
            <a:r>
              <a:rPr lang="fr-ML" sz="1200" dirty="0">
                <a:latin typeface="Calibri" panose="020F0502020204030204" pitchFamily="34" charset="0"/>
                <a:ea typeface="Calibri" panose="020F0502020204030204" pitchFamily="34" charset="0"/>
                <a:cs typeface="Calibri" panose="020F0502020204030204" pitchFamily="34" charset="0"/>
              </a:rPr>
              <a:t>,</a:t>
            </a:r>
          </a:p>
          <a:p>
            <a:r>
              <a:rPr lang="fr-ML" sz="1200" dirty="0">
                <a:latin typeface="Calibri" panose="020F0502020204030204" pitchFamily="34" charset="0"/>
                <a:ea typeface="Calibri" panose="020F0502020204030204" pitchFamily="34" charset="0"/>
                <a:cs typeface="Calibri" panose="020F0502020204030204" pitchFamily="34" charset="0"/>
              </a:rPr>
              <a:t>	    </a:t>
            </a:r>
            <a:r>
              <a:rPr lang="fr-ML" sz="1200" dirty="0" err="1">
                <a:latin typeface="Calibri" panose="020F0502020204030204" pitchFamily="34" charset="0"/>
                <a:ea typeface="Calibri" panose="020F0502020204030204" pitchFamily="34" charset="0"/>
                <a:cs typeface="Calibri" panose="020F0502020204030204" pitchFamily="34" charset="0"/>
              </a:rPr>
              <a:t>valeur_fonciere</a:t>
            </a:r>
            <a:r>
              <a:rPr lang="fr-ML" sz="1200" dirty="0">
                <a:latin typeface="Calibri" panose="020F0502020204030204" pitchFamily="34" charset="0"/>
                <a:ea typeface="Calibri" panose="020F0502020204030204" pitchFamily="34" charset="0"/>
                <a:cs typeface="Calibri" panose="020F0502020204030204" pitchFamily="34" charset="0"/>
              </a:rPr>
              <a:t>,</a:t>
            </a:r>
          </a:p>
          <a:p>
            <a:r>
              <a:rPr lang="fr-ML" sz="1200" dirty="0">
                <a:latin typeface="Calibri" panose="020F0502020204030204" pitchFamily="34" charset="0"/>
                <a:ea typeface="Calibri" panose="020F0502020204030204" pitchFamily="34" charset="0"/>
                <a:cs typeface="Calibri" panose="020F0502020204030204" pitchFamily="34" charset="0"/>
              </a:rPr>
              <a:t>        </a:t>
            </a:r>
            <a:r>
              <a:rPr lang="fr-ML" sz="1200" dirty="0" err="1">
                <a:latin typeface="Calibri" panose="020F0502020204030204" pitchFamily="34" charset="0"/>
                <a:ea typeface="Calibri" panose="020F0502020204030204" pitchFamily="34" charset="0"/>
                <a:cs typeface="Calibri" panose="020F0502020204030204" pitchFamily="34" charset="0"/>
              </a:rPr>
              <a:t>nombre_transaction</a:t>
            </a:r>
            <a:r>
              <a:rPr lang="fr-ML" sz="1200" dirty="0">
                <a:latin typeface="Calibri" panose="020F0502020204030204" pitchFamily="34" charset="0"/>
                <a:ea typeface="Calibri" panose="020F0502020204030204" pitchFamily="34" charset="0"/>
                <a:cs typeface="Calibri" panose="020F0502020204030204" pitchFamily="34" charset="0"/>
              </a:rPr>
              <a:t>,</a:t>
            </a:r>
          </a:p>
          <a:p>
            <a:r>
              <a:rPr lang="fr-ML" sz="1200" dirty="0">
                <a:latin typeface="Calibri" panose="020F0502020204030204" pitchFamily="34" charset="0"/>
                <a:ea typeface="Calibri" panose="020F0502020204030204" pitchFamily="34" charset="0"/>
                <a:cs typeface="Calibri" panose="020F0502020204030204" pitchFamily="34" charset="0"/>
              </a:rPr>
              <a:t>        (</a:t>
            </a:r>
            <a:r>
              <a:rPr lang="fr-ML" sz="1200" dirty="0" err="1">
                <a:latin typeface="Calibri" panose="020F0502020204030204" pitchFamily="34" charset="0"/>
                <a:ea typeface="Calibri" panose="020F0502020204030204" pitchFamily="34" charset="0"/>
                <a:cs typeface="Calibri" panose="020F0502020204030204" pitchFamily="34" charset="0"/>
              </a:rPr>
              <a:t>nombre_transaction</a:t>
            </a:r>
            <a:r>
              <a:rPr lang="fr-ML" sz="1200" dirty="0">
                <a:latin typeface="Calibri" panose="020F0502020204030204" pitchFamily="34" charset="0"/>
                <a:ea typeface="Calibri" panose="020F0502020204030204" pitchFamily="34" charset="0"/>
                <a:cs typeface="Calibri" panose="020F0502020204030204" pitchFamily="34" charset="0"/>
              </a:rPr>
              <a:t>::FLOAT / population * 1000) AS transactions_pour_1000</a:t>
            </a:r>
          </a:p>
          <a:p>
            <a:r>
              <a:rPr lang="fr-ML" sz="1200" dirty="0">
                <a:latin typeface="Calibri" panose="020F0502020204030204" pitchFamily="34" charset="0"/>
                <a:ea typeface="Calibri" panose="020F0502020204030204" pitchFamily="34" charset="0"/>
                <a:cs typeface="Calibri" panose="020F0502020204030204" pitchFamily="34" charset="0"/>
              </a:rPr>
              <a:t>    FROM </a:t>
            </a:r>
            <a:r>
              <a:rPr lang="fr-ML" sz="1200" dirty="0" err="1">
                <a:latin typeface="Calibri" panose="020F0502020204030204" pitchFamily="34" charset="0"/>
                <a:ea typeface="Calibri" panose="020F0502020204030204" pitchFamily="34" charset="0"/>
                <a:cs typeface="Calibri" panose="020F0502020204030204" pitchFamily="34" charset="0"/>
              </a:rPr>
              <a:t>transaction_commune</a:t>
            </a:r>
            <a:endParaRPr lang="fr-ML" sz="1200" dirty="0">
              <a:latin typeface="Calibri" panose="020F0502020204030204" pitchFamily="34" charset="0"/>
              <a:ea typeface="Calibri" panose="020F0502020204030204" pitchFamily="34" charset="0"/>
              <a:cs typeface="Calibri" panose="020F0502020204030204" pitchFamily="34" charset="0"/>
            </a:endParaRPr>
          </a:p>
          <a:p>
            <a:r>
              <a:rPr lang="fr-ML" sz="1200" dirty="0">
                <a:latin typeface="Calibri" panose="020F0502020204030204" pitchFamily="34" charset="0"/>
                <a:ea typeface="Calibri" panose="020F0502020204030204" pitchFamily="34" charset="0"/>
                <a:cs typeface="Calibri" panose="020F0502020204030204" pitchFamily="34" charset="0"/>
              </a:rPr>
              <a:t>)</a:t>
            </a:r>
          </a:p>
          <a:p>
            <a:r>
              <a:rPr lang="fr-ML" sz="1200" dirty="0">
                <a:latin typeface="Calibri" panose="020F0502020204030204" pitchFamily="34" charset="0"/>
                <a:ea typeface="Calibri" panose="020F0502020204030204" pitchFamily="34" charset="0"/>
                <a:cs typeface="Calibri" panose="020F0502020204030204" pitchFamily="34" charset="0"/>
              </a:rPr>
              <a:t>SELECT </a:t>
            </a:r>
          </a:p>
          <a:p>
            <a:r>
              <a:rPr lang="fr-ML" sz="1200" dirty="0">
                <a:latin typeface="Calibri" panose="020F0502020204030204" pitchFamily="34" charset="0"/>
                <a:ea typeface="Calibri" panose="020F0502020204030204" pitchFamily="34" charset="0"/>
                <a:cs typeface="Calibri" panose="020F0502020204030204" pitchFamily="34" charset="0"/>
              </a:rPr>
              <a:t>    </a:t>
            </a:r>
            <a:r>
              <a:rPr lang="fr-ML" sz="1200" dirty="0" err="1">
                <a:latin typeface="Calibri" panose="020F0502020204030204" pitchFamily="34" charset="0"/>
                <a:ea typeface="Calibri" panose="020F0502020204030204" pitchFamily="34" charset="0"/>
                <a:cs typeface="Calibri" panose="020F0502020204030204" pitchFamily="34" charset="0"/>
              </a:rPr>
              <a:t>nom_commune</a:t>
            </a:r>
            <a:r>
              <a:rPr lang="fr-ML" sz="1200" dirty="0">
                <a:latin typeface="Calibri" panose="020F0502020204030204" pitchFamily="34" charset="0"/>
                <a:ea typeface="Calibri" panose="020F0502020204030204" pitchFamily="34" charset="0"/>
                <a:cs typeface="Calibri" panose="020F0502020204030204" pitchFamily="34" charset="0"/>
              </a:rPr>
              <a:t>, </a:t>
            </a:r>
          </a:p>
          <a:p>
            <a:r>
              <a:rPr lang="fr-ML" sz="1200" dirty="0">
                <a:latin typeface="Calibri" panose="020F0502020204030204" pitchFamily="34" charset="0"/>
                <a:ea typeface="Calibri" panose="020F0502020204030204" pitchFamily="34" charset="0"/>
                <a:cs typeface="Calibri" panose="020F0502020204030204" pitchFamily="34" charset="0"/>
              </a:rPr>
              <a:t>    population, </a:t>
            </a:r>
          </a:p>
          <a:p>
            <a:r>
              <a:rPr lang="fr-ML" sz="1200" dirty="0">
                <a:latin typeface="Calibri" panose="020F0502020204030204" pitchFamily="34" charset="0"/>
                <a:ea typeface="Calibri" panose="020F0502020204030204" pitchFamily="34" charset="0"/>
                <a:cs typeface="Calibri" panose="020F0502020204030204" pitchFamily="34" charset="0"/>
              </a:rPr>
              <a:t>    </a:t>
            </a:r>
            <a:r>
              <a:rPr lang="fr-ML" sz="1200" dirty="0" err="1">
                <a:latin typeface="Calibri" panose="020F0502020204030204" pitchFamily="34" charset="0"/>
                <a:ea typeface="Calibri" panose="020F0502020204030204" pitchFamily="34" charset="0"/>
                <a:cs typeface="Calibri" panose="020F0502020204030204" pitchFamily="34" charset="0"/>
              </a:rPr>
              <a:t>valeur_fonciere</a:t>
            </a:r>
            <a:r>
              <a:rPr lang="fr-ML" sz="1200" dirty="0">
                <a:latin typeface="Calibri" panose="020F0502020204030204" pitchFamily="34" charset="0"/>
                <a:ea typeface="Calibri" panose="020F0502020204030204" pitchFamily="34" charset="0"/>
                <a:cs typeface="Calibri" panose="020F0502020204030204" pitchFamily="34" charset="0"/>
              </a:rPr>
              <a:t>,</a:t>
            </a:r>
          </a:p>
          <a:p>
            <a:r>
              <a:rPr lang="fr-ML" sz="1200" dirty="0">
                <a:latin typeface="Calibri" panose="020F0502020204030204" pitchFamily="34" charset="0"/>
                <a:ea typeface="Calibri" panose="020F0502020204030204" pitchFamily="34" charset="0"/>
                <a:cs typeface="Calibri" panose="020F0502020204030204" pitchFamily="34" charset="0"/>
              </a:rPr>
              <a:t>    </a:t>
            </a:r>
            <a:r>
              <a:rPr lang="fr-ML" sz="1200" dirty="0" err="1">
                <a:latin typeface="Calibri" panose="020F0502020204030204" pitchFamily="34" charset="0"/>
                <a:ea typeface="Calibri" panose="020F0502020204030204" pitchFamily="34" charset="0"/>
                <a:cs typeface="Calibri" panose="020F0502020204030204" pitchFamily="34" charset="0"/>
              </a:rPr>
              <a:t>surface_carrez_moyenne</a:t>
            </a:r>
            <a:r>
              <a:rPr lang="fr-ML" sz="1200" dirty="0">
                <a:latin typeface="Calibri" panose="020F0502020204030204" pitchFamily="34" charset="0"/>
                <a:ea typeface="Calibri" panose="020F0502020204030204" pitchFamily="34" charset="0"/>
                <a:cs typeface="Calibri" panose="020F0502020204030204" pitchFamily="34" charset="0"/>
              </a:rPr>
              <a:t>,</a:t>
            </a:r>
          </a:p>
          <a:p>
            <a:r>
              <a:rPr lang="fr-ML" sz="1200" dirty="0">
                <a:latin typeface="Calibri" panose="020F0502020204030204" pitchFamily="34" charset="0"/>
                <a:ea typeface="Calibri" panose="020F0502020204030204" pitchFamily="34" charset="0"/>
                <a:cs typeface="Calibri" panose="020F0502020204030204" pitchFamily="34" charset="0"/>
              </a:rPr>
              <a:t>    </a:t>
            </a:r>
            <a:r>
              <a:rPr lang="fr-ML" sz="1200" dirty="0" err="1">
                <a:latin typeface="Calibri" panose="020F0502020204030204" pitchFamily="34" charset="0"/>
                <a:ea typeface="Calibri" panose="020F0502020204030204" pitchFamily="34" charset="0"/>
                <a:cs typeface="Calibri" panose="020F0502020204030204" pitchFamily="34" charset="0"/>
              </a:rPr>
              <a:t>nombre_transaction</a:t>
            </a:r>
            <a:r>
              <a:rPr lang="fr-ML" sz="1200" dirty="0">
                <a:latin typeface="Calibri" panose="020F0502020204030204" pitchFamily="34" charset="0"/>
                <a:ea typeface="Calibri" panose="020F0502020204030204" pitchFamily="34" charset="0"/>
                <a:cs typeface="Calibri" panose="020F0502020204030204" pitchFamily="34" charset="0"/>
              </a:rPr>
              <a:t>, </a:t>
            </a:r>
          </a:p>
          <a:p>
            <a:r>
              <a:rPr lang="fr-ML" sz="1200" dirty="0">
                <a:latin typeface="Calibri" panose="020F0502020204030204" pitchFamily="34" charset="0"/>
                <a:ea typeface="Calibri" panose="020F0502020204030204" pitchFamily="34" charset="0"/>
                <a:cs typeface="Calibri" panose="020F0502020204030204" pitchFamily="34" charset="0"/>
              </a:rPr>
              <a:t>    ROUND(transactions_pour_1000) AS transactions_pour_1000</a:t>
            </a:r>
          </a:p>
          <a:p>
            <a:r>
              <a:rPr lang="fr-ML" sz="1200" dirty="0">
                <a:latin typeface="Calibri" panose="020F0502020204030204" pitchFamily="34" charset="0"/>
                <a:ea typeface="Calibri" panose="020F0502020204030204" pitchFamily="34" charset="0"/>
                <a:cs typeface="Calibri" panose="020F0502020204030204" pitchFamily="34" charset="0"/>
              </a:rPr>
              <a:t>FROM transactions_par_1000_habitants</a:t>
            </a:r>
          </a:p>
          <a:p>
            <a:r>
              <a:rPr lang="fr-ML" sz="1200" dirty="0">
                <a:latin typeface="Calibri" panose="020F0502020204030204" pitchFamily="34" charset="0"/>
                <a:ea typeface="Calibri" panose="020F0502020204030204" pitchFamily="34" charset="0"/>
                <a:cs typeface="Calibri" panose="020F0502020204030204" pitchFamily="34" charset="0"/>
              </a:rPr>
              <a:t>ORDER BY transactions_pour_1000 DESC</a:t>
            </a:r>
          </a:p>
          <a:p>
            <a:r>
              <a:rPr lang="fr-ML" sz="1200" dirty="0">
                <a:latin typeface="Calibri" panose="020F0502020204030204" pitchFamily="34" charset="0"/>
                <a:ea typeface="Calibri" panose="020F0502020204030204" pitchFamily="34" charset="0"/>
                <a:cs typeface="Calibri" panose="020F0502020204030204" pitchFamily="34" charset="0"/>
              </a:rPr>
              <a:t>LIMIT 20;</a:t>
            </a:r>
          </a:p>
        </p:txBody>
      </p:sp>
    </p:spTree>
    <p:extLst>
      <p:ext uri="{BB962C8B-B14F-4D97-AF65-F5344CB8AC3E}">
        <p14:creationId xmlns:p14="http://schemas.microsoft.com/office/powerpoint/2010/main" val="1916037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C2E4ED29-2777-6931-D7FD-AC62775D45F0}"/>
              </a:ext>
            </a:extLst>
          </p:cNvPr>
          <p:cNvGrpSpPr/>
          <p:nvPr/>
        </p:nvGrpSpPr>
        <p:grpSpPr>
          <a:xfrm>
            <a:off x="7515042" y="0"/>
            <a:ext cx="4577597" cy="6858000"/>
            <a:chOff x="3807201" y="0"/>
            <a:chExt cx="4577597" cy="6858000"/>
          </a:xfrm>
        </p:grpSpPr>
        <p:pic>
          <p:nvPicPr>
            <p:cNvPr id="5" name="Image 4" descr="Une femme d'affaires tient une pancarte">
              <a:extLst>
                <a:ext uri="{FF2B5EF4-FFF2-40B4-BE49-F238E27FC236}">
                  <a16:creationId xmlns:a16="http://schemas.microsoft.com/office/drawing/2014/main" id="{8C017CDB-D3D0-70E8-7C4C-B1B0CDBED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201" y="0"/>
              <a:ext cx="4577597" cy="6858000"/>
            </a:xfrm>
            <a:prstGeom prst="rect">
              <a:avLst/>
            </a:prstGeom>
          </p:spPr>
        </p:pic>
        <p:pic>
          <p:nvPicPr>
            <p:cNvPr id="7" name="Image 6">
              <a:extLst>
                <a:ext uri="{FF2B5EF4-FFF2-40B4-BE49-F238E27FC236}">
                  <a16:creationId xmlns:a16="http://schemas.microsoft.com/office/drawing/2014/main" id="{12765DF6-7512-C5CB-B5B2-DF6282CAE104}"/>
                </a:ext>
              </a:extLst>
            </p:cNvPr>
            <p:cNvPicPr>
              <a:picLocks noChangeAspect="1"/>
            </p:cNvPicPr>
            <p:nvPr/>
          </p:nvPicPr>
          <p:blipFill>
            <a:blip r:embed="rId3"/>
            <a:stretch>
              <a:fillRect/>
            </a:stretch>
          </p:blipFill>
          <p:spPr>
            <a:xfrm>
              <a:off x="5193916" y="1619565"/>
              <a:ext cx="3190882" cy="1193974"/>
            </a:xfrm>
            <a:prstGeom prst="rect">
              <a:avLst/>
            </a:prstGeom>
          </p:spPr>
        </p:pic>
      </p:grpSp>
      <p:pic>
        <p:nvPicPr>
          <p:cNvPr id="8" name="Image 7" descr="Une image contenant ciel, Bâtiment commercial, bâtiment, nuage&#10;&#10;Description générée automatiquement">
            <a:extLst>
              <a:ext uri="{FF2B5EF4-FFF2-40B4-BE49-F238E27FC236}">
                <a16:creationId xmlns:a16="http://schemas.microsoft.com/office/drawing/2014/main" id="{86C19507-DE79-4485-5C32-A74A9D3BABF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404" r="12196"/>
          <a:stretch/>
        </p:blipFill>
        <p:spPr>
          <a:xfrm>
            <a:off x="0" y="16"/>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Tree>
    <p:extLst>
      <p:ext uri="{BB962C8B-B14F-4D97-AF65-F5344CB8AC3E}">
        <p14:creationId xmlns:p14="http://schemas.microsoft.com/office/powerpoint/2010/main" val="184732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76;p35">
            <a:extLst>
              <a:ext uri="{FF2B5EF4-FFF2-40B4-BE49-F238E27FC236}">
                <a16:creationId xmlns:a16="http://schemas.microsoft.com/office/drawing/2014/main" id="{DEE2EDBD-9017-62CA-AA81-EFF2CFD06ECD}"/>
              </a:ext>
            </a:extLst>
          </p:cNvPr>
          <p:cNvSpPr txBox="1">
            <a:spLocks noGrp="1"/>
          </p:cNvSpPr>
          <p:nvPr>
            <p:ph type="title"/>
          </p:nvPr>
        </p:nvSpPr>
        <p:spPr>
          <a:xfrm>
            <a:off x="532015" y="4495568"/>
            <a:ext cx="3861960" cy="1905232"/>
          </a:xfrm>
          <a:prstGeom prst="rect">
            <a:avLst/>
          </a:prstGeom>
        </p:spPr>
        <p:txBody>
          <a:bodyPr spcFirstLastPara="1" vert="horz" lIns="91440" tIns="45720" rIns="91440" bIns="45720" rtlCol="0" anchor="ctr" anchorCtr="0">
            <a:normAutofit/>
          </a:bodyPr>
          <a:lstStyle/>
          <a:p>
            <a:pPr marL="0" lvl="0" indent="0">
              <a:spcAft>
                <a:spcPts val="0"/>
              </a:spcAft>
              <a:buClr>
                <a:schemeClr val="accent1"/>
              </a:buClr>
              <a:buSzPct val="100000"/>
            </a:pPr>
            <a:r>
              <a:rPr lang="en-US" sz="3200" b="1" dirty="0"/>
              <a:t>La stratégie de sauvegarde et la conformité RGPD</a:t>
            </a:r>
          </a:p>
        </p:txBody>
      </p:sp>
      <p:sp>
        <p:nvSpPr>
          <p:cNvPr id="18" name="Rectangle 1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descr="Une image contenant logo, symbole, Police, cercle&#10;&#10;Description générée automatiquement">
            <a:extLst>
              <a:ext uri="{FF2B5EF4-FFF2-40B4-BE49-F238E27FC236}">
                <a16:creationId xmlns:a16="http://schemas.microsoft.com/office/drawing/2014/main" id="{AEE58BD5-CA50-3011-64B8-2562A2E33E7D}"/>
              </a:ext>
            </a:extLst>
          </p:cNvPr>
          <p:cNvPicPr>
            <a:picLocks noChangeAspect="1"/>
          </p:cNvPicPr>
          <p:nvPr/>
        </p:nvPicPr>
        <p:blipFill>
          <a:blip r:embed="rId3"/>
          <a:stretch>
            <a:fillRect/>
          </a:stretch>
        </p:blipFill>
        <p:spPr>
          <a:xfrm>
            <a:off x="1693366" y="364143"/>
            <a:ext cx="3426462" cy="3426462"/>
          </a:xfrm>
          <a:prstGeom prst="rect">
            <a:avLst/>
          </a:prstGeom>
        </p:spPr>
      </p:pic>
      <p:pic>
        <p:nvPicPr>
          <p:cNvPr id="7" name="Image 6" descr="Une image contenant personne, drapeau&#10;&#10;Description générée automatiquement">
            <a:extLst>
              <a:ext uri="{FF2B5EF4-FFF2-40B4-BE49-F238E27FC236}">
                <a16:creationId xmlns:a16="http://schemas.microsoft.com/office/drawing/2014/main" id="{2F10A381-97A0-44FA-696E-0E08BE6B8F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99023" y="364142"/>
            <a:ext cx="5133276" cy="3426462"/>
          </a:xfrm>
          <a:prstGeom prst="rect">
            <a:avLst/>
          </a:prstGeom>
        </p:spPr>
      </p:pic>
      <p:sp>
        <p:nvSpPr>
          <p:cNvPr id="22" name="Rectangle 2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D7FCA4DF-26FE-C15B-C9C7-43C4212D3A44}"/>
              </a:ext>
            </a:extLst>
          </p:cNvPr>
          <p:cNvSpPr txBox="1"/>
          <p:nvPr/>
        </p:nvSpPr>
        <p:spPr>
          <a:xfrm>
            <a:off x="5162719" y="4495568"/>
            <a:ext cx="6586915" cy="1905232"/>
          </a:xfrm>
          <a:prstGeom prst="rect">
            <a:avLst/>
          </a:prstGeom>
        </p:spPr>
        <p:txBody>
          <a:bodyPr vert="horz" lIns="91440" tIns="45720" rIns="91440" bIns="45720" rtlCol="0" anchor="ctr">
            <a:normAutofit fontScale="92500"/>
          </a:bodyPr>
          <a:lstStyle/>
          <a:p>
            <a:pPr indent="-228600">
              <a:lnSpc>
                <a:spcPct val="90000"/>
              </a:lnSpc>
              <a:spcAft>
                <a:spcPts val="600"/>
              </a:spcAft>
              <a:buFont typeface="Arial" panose="020B0604020202020204" pitchFamily="34" charset="0"/>
              <a:buChar char="•"/>
            </a:pPr>
            <a:r>
              <a:rPr lang="en-US" dirty="0"/>
              <a:t>Le RGPD a été conçu pour renforcer la protection des données personnelles à l'ère numérique et donner aux individus plus de contrôle sur leurs informations personnelles.</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Dans le cadre de notre projet, il n'y a pas de données personnelles au niveau des variables retenues (id_codedep_codecommune, Code_departement, Nom_commune …)</a:t>
            </a:r>
          </a:p>
        </p:txBody>
      </p:sp>
    </p:spTree>
    <p:extLst>
      <p:ext uri="{BB962C8B-B14F-4D97-AF65-F5344CB8AC3E}">
        <p14:creationId xmlns:p14="http://schemas.microsoft.com/office/powerpoint/2010/main" val="229152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09148A0-2088-E7D4-901F-B7B6B2DE475B}"/>
              </a:ext>
            </a:extLst>
          </p:cNvPr>
          <p:cNvSpPr>
            <a:spLocks noGrp="1"/>
          </p:cNvSpPr>
          <p:nvPr>
            <p:ph type="title"/>
          </p:nvPr>
        </p:nvSpPr>
        <p:spPr>
          <a:xfrm>
            <a:off x="6356554" y="186813"/>
            <a:ext cx="5105400" cy="1375290"/>
          </a:xfrm>
        </p:spPr>
        <p:txBody>
          <a:bodyPr anchor="b">
            <a:normAutofit/>
          </a:bodyPr>
          <a:lstStyle/>
          <a:p>
            <a:pPr algn="ctr"/>
            <a:r>
              <a:rPr lang="fr" b="1" dirty="0">
                <a:latin typeface="Calibri" panose="020F0502020204030204" pitchFamily="34" charset="0"/>
                <a:ea typeface="Calibri" panose="020F0502020204030204" pitchFamily="34" charset="0"/>
                <a:cs typeface="Calibri" panose="020F0502020204030204" pitchFamily="34" charset="0"/>
              </a:rPr>
              <a:t>Les données initiales</a:t>
            </a:r>
            <a:endParaRPr lang="fr-ML"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Espace réservé du contenu 4" descr="Une image contenant Appareils électroniques, ordinateur, Appareil électronique, texte&#10;&#10;Description générée automatiquement">
            <a:extLst>
              <a:ext uri="{FF2B5EF4-FFF2-40B4-BE49-F238E27FC236}">
                <a16:creationId xmlns:a16="http://schemas.microsoft.com/office/drawing/2014/main" id="{7F179134-AD74-2445-4791-4788C19EF2C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898" r="1" b="7558"/>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9" name="Image 8">
            <a:extLst>
              <a:ext uri="{FF2B5EF4-FFF2-40B4-BE49-F238E27FC236}">
                <a16:creationId xmlns:a16="http://schemas.microsoft.com/office/drawing/2014/main" id="{2D80F16A-FFFE-D362-2C60-5C6B7CEA227D}"/>
              </a:ext>
            </a:extLst>
          </p:cNvPr>
          <p:cNvPicPr>
            <a:picLocks noChangeAspect="1"/>
          </p:cNvPicPr>
          <p:nvPr/>
        </p:nvPicPr>
        <p:blipFill rotWithShape="1">
          <a:blip r:embed="rId5"/>
          <a:srcRect t="13339" r="-2" b="16000"/>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13" name="Content Placeholder 12">
            <a:extLst>
              <a:ext uri="{FF2B5EF4-FFF2-40B4-BE49-F238E27FC236}">
                <a16:creationId xmlns:a16="http://schemas.microsoft.com/office/drawing/2014/main" id="{FDBBCED3-AD4F-43DA-B24F-B8D4E785FECF}"/>
              </a:ext>
            </a:extLst>
          </p:cNvPr>
          <p:cNvSpPr>
            <a:spLocks noGrp="1"/>
          </p:cNvSpPr>
          <p:nvPr>
            <p:ph idx="1"/>
          </p:nvPr>
        </p:nvSpPr>
        <p:spPr>
          <a:xfrm>
            <a:off x="5456903" y="1730205"/>
            <a:ext cx="6481812" cy="3052757"/>
          </a:xfrm>
        </p:spPr>
        <p:txBody>
          <a:bodyPr>
            <a:normAutofit/>
          </a:bodyPr>
          <a:lstStyle/>
          <a:p>
            <a:pPr marL="0" indent="0">
              <a:buNone/>
            </a:pPr>
            <a:r>
              <a:rPr lang="en-US" sz="1600" dirty="0">
                <a:latin typeface="Calibri" panose="020F0502020204030204" pitchFamily="34" charset="0"/>
                <a:ea typeface="Calibri" panose="020F0502020204030204" pitchFamily="34" charset="0"/>
                <a:cs typeface="Calibri" panose="020F0502020204030204" pitchFamily="34" charset="0"/>
              </a:rPr>
              <a:t>Pour pouvoir mener à bien ce projet, nous avions à notre disposition:</a:t>
            </a:r>
          </a:p>
          <a:p>
            <a:pPr>
              <a:buFont typeface="Courier New" panose="02070309020205020404" pitchFamily="49" charset="0"/>
              <a:buChar char="o"/>
            </a:pPr>
            <a:r>
              <a:rPr lang="fr-FR" sz="1600" dirty="0">
                <a:latin typeface="Calibri" panose="020F0502020204030204" pitchFamily="34" charset="0"/>
                <a:ea typeface="Calibri" panose="020F0502020204030204" pitchFamily="34" charset="0"/>
                <a:cs typeface="Calibri" panose="020F0502020204030204" pitchFamily="34" charset="0"/>
              </a:rPr>
              <a:t>Des données extraites du site open data des Demandes de valeurs foncières (DVF) </a:t>
            </a:r>
          </a:p>
          <a:p>
            <a:pPr>
              <a:buFont typeface="Courier New" panose="02070309020205020404" pitchFamily="49" charset="0"/>
              <a:buChar char="o"/>
            </a:pPr>
            <a:r>
              <a:rPr lang="fr-FR" sz="1600" dirty="0">
                <a:latin typeface="Calibri" panose="020F0502020204030204" pitchFamily="34" charset="0"/>
                <a:ea typeface="Calibri" panose="020F0502020204030204" pitchFamily="34" charset="0"/>
                <a:cs typeface="Calibri" panose="020F0502020204030204" pitchFamily="34" charset="0"/>
              </a:rPr>
              <a:t>Des données de l’INSEE avec les résultats des recensements de la population </a:t>
            </a:r>
          </a:p>
          <a:p>
            <a:pPr>
              <a:buFont typeface="Courier New" panose="02070309020205020404" pitchFamily="49" charset="0"/>
              <a:buChar char="o"/>
            </a:pPr>
            <a:r>
              <a:rPr lang="fr-FR" sz="1600" dirty="0">
                <a:latin typeface="Calibri" panose="020F0502020204030204" pitchFamily="34" charset="0"/>
                <a:ea typeface="Calibri" panose="020F0502020204030204" pitchFamily="34" charset="0"/>
                <a:cs typeface="Calibri" panose="020F0502020204030204" pitchFamily="34" charset="0"/>
              </a:rPr>
              <a:t>Des données de data.gouv sur les régions, avec le référentiel géographique français, communes, unités urbaines, aires urbaines, départements, académies, régions</a:t>
            </a:r>
          </a:p>
          <a:p>
            <a:pPr>
              <a:buFont typeface="Courier New" panose="02070309020205020404" pitchFamily="49" charset="0"/>
              <a:buChar char="o"/>
            </a:pPr>
            <a:r>
              <a:rPr lang="fr-FR" sz="1600" dirty="0">
                <a:latin typeface="Calibri" panose="020F0502020204030204" pitchFamily="34" charset="0"/>
                <a:ea typeface="Calibri" panose="020F0502020204030204" pitchFamily="34" charset="0"/>
                <a:cs typeface="Calibri" panose="020F0502020204030204" pitchFamily="34" charset="0"/>
              </a:rPr>
              <a:t>Un dictionnaire des données à compléter avec les différentes variables</a:t>
            </a:r>
          </a:p>
          <a:p>
            <a:pPr>
              <a:buFont typeface="Courier New" panose="02070309020205020404" pitchFamily="49" charset="0"/>
              <a:buChar char="o"/>
            </a:pPr>
            <a:r>
              <a:rPr lang="fr-FR" sz="1600" dirty="0">
                <a:latin typeface="Calibri" panose="020F0502020204030204" pitchFamily="34" charset="0"/>
                <a:ea typeface="Calibri" panose="020F0502020204030204" pitchFamily="34" charset="0"/>
                <a:cs typeface="Calibri" panose="020F0502020204030204" pitchFamily="34" charset="0"/>
              </a:rPr>
              <a:t>Un schéma relationnel à récréer</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pic>
        <p:nvPicPr>
          <p:cNvPr id="19" name="Image 18" descr="Une image contenant texte, capture d’écran, Police, ligne&#10;&#10;Description générée automatiquement">
            <a:extLst>
              <a:ext uri="{FF2B5EF4-FFF2-40B4-BE49-F238E27FC236}">
                <a16:creationId xmlns:a16="http://schemas.microsoft.com/office/drawing/2014/main" id="{32FA9EB9-082E-9EAD-71E3-0EBD1552B4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5465" y="4686416"/>
            <a:ext cx="3873563" cy="2056028"/>
          </a:xfrm>
          <a:prstGeom prst="rect">
            <a:avLst/>
          </a:prstGeom>
        </p:spPr>
      </p:pic>
    </p:spTree>
    <p:extLst>
      <p:ext uri="{BB962C8B-B14F-4D97-AF65-F5344CB8AC3E}">
        <p14:creationId xmlns:p14="http://schemas.microsoft.com/office/powerpoint/2010/main" val="4274214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capture d’écran, technologie, ordinateur, bleu&#10;&#10;Description générée automatiquement">
            <a:extLst>
              <a:ext uri="{FF2B5EF4-FFF2-40B4-BE49-F238E27FC236}">
                <a16:creationId xmlns:a16="http://schemas.microsoft.com/office/drawing/2014/main" id="{8ADF929B-3EFB-D777-1116-7B98C918763F}"/>
              </a:ext>
            </a:extLst>
          </p:cNvPr>
          <p:cNvPicPr>
            <a:picLocks noChangeAspect="1"/>
          </p:cNvPicPr>
          <p:nvPr/>
        </p:nvPicPr>
        <p:blipFill rotWithShape="1">
          <a:blip r:embed="rId3"/>
          <a:srcRect l="9651" r="11038"/>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C9DCE7D-889D-C1F7-B2E6-D09D50468A20}"/>
              </a:ext>
            </a:extLst>
          </p:cNvPr>
          <p:cNvSpPr>
            <a:spLocks noGrp="1"/>
          </p:cNvSpPr>
          <p:nvPr>
            <p:ph type="title"/>
          </p:nvPr>
        </p:nvSpPr>
        <p:spPr>
          <a:xfrm>
            <a:off x="304800" y="365125"/>
            <a:ext cx="4739148" cy="1899912"/>
          </a:xfrm>
        </p:spPr>
        <p:txBody>
          <a:bodyPr vert="horz" lIns="91440" tIns="45720" rIns="91440" bIns="45720" rtlCol="0" anchor="ct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L’extrait du dictionnaire des données</a:t>
            </a:r>
          </a:p>
        </p:txBody>
      </p:sp>
      <p:sp>
        <p:nvSpPr>
          <p:cNvPr id="4" name="ZoneTexte 3">
            <a:extLst>
              <a:ext uri="{FF2B5EF4-FFF2-40B4-BE49-F238E27FC236}">
                <a16:creationId xmlns:a16="http://schemas.microsoft.com/office/drawing/2014/main" id="{E7240A4F-3EDB-5371-7829-0D80FCAFC069}"/>
              </a:ext>
            </a:extLst>
          </p:cNvPr>
          <p:cNvSpPr txBox="1"/>
          <p:nvPr/>
        </p:nvSpPr>
        <p:spPr>
          <a:xfrm>
            <a:off x="81116" y="2383741"/>
            <a:ext cx="4510447" cy="4271399"/>
          </a:xfrm>
          <a:prstGeom prst="rect">
            <a:avLst/>
          </a:prstGeom>
        </p:spPr>
        <p:txBody>
          <a:bodyPr vert="horz" lIns="91440" tIns="45720" rIns="91440" bIns="45720" rtlCol="0">
            <a:normAutofit fontScale="92500" lnSpcReduction="20000"/>
          </a:bodyPr>
          <a:lstStyle/>
          <a:p>
            <a:pPr algn="just">
              <a:lnSpc>
                <a:spcPct val="90000"/>
              </a:lnSpc>
            </a:pPr>
            <a:r>
              <a:rPr lang="en-US" sz="1600" dirty="0">
                <a:latin typeface="Calibri" panose="020F0502020204030204" pitchFamily="34" charset="0"/>
                <a:ea typeface="Calibri" panose="020F0502020204030204" pitchFamily="34" charset="0"/>
                <a:cs typeface="Calibri" panose="020F0502020204030204" pitchFamily="34" charset="0"/>
              </a:rPr>
              <a:t>A partir des données initiales, nous avons mis en place 4 tables:</a:t>
            </a:r>
          </a:p>
          <a:p>
            <a:pPr marL="285750" indent="-228600" algn="just">
              <a:lnSpc>
                <a:spcPct val="90000"/>
              </a:lnSpc>
              <a:spcBef>
                <a:spcPts val="1200"/>
              </a:spcBef>
              <a:spcAft>
                <a:spcPts val="6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Bien</a:t>
            </a:r>
            <a:r>
              <a:rPr lang="en-US" sz="1600" dirty="0">
                <a:latin typeface="Calibri" panose="020F0502020204030204" pitchFamily="34" charset="0"/>
                <a:ea typeface="Calibri" panose="020F0502020204030204" pitchFamily="34" charset="0"/>
                <a:cs typeface="Calibri" panose="020F0502020204030204" pitchFamily="34" charset="0"/>
              </a:rPr>
              <a:t> : regroupant les données sur les differents biens</a:t>
            </a:r>
          </a:p>
          <a:p>
            <a:pPr marL="285750" indent="-228600" algn="just">
              <a:lnSpc>
                <a:spcPct val="90000"/>
              </a:lnSpc>
              <a:spcBef>
                <a:spcPts val="1200"/>
              </a:spcBef>
              <a:spcAft>
                <a:spcPts val="6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Ventes</a:t>
            </a:r>
            <a:r>
              <a:rPr lang="en-US" sz="1600" dirty="0">
                <a:latin typeface="Calibri" panose="020F0502020204030204" pitchFamily="34" charset="0"/>
                <a:ea typeface="Calibri" panose="020F0502020204030204" pitchFamily="34" charset="0"/>
                <a:cs typeface="Calibri" panose="020F0502020204030204" pitchFamily="34" charset="0"/>
              </a:rPr>
              <a:t> : regroupant les données sur les valeurs foncières et la date des transactions</a:t>
            </a:r>
          </a:p>
          <a:p>
            <a:pPr marL="285750" indent="-228600" algn="just">
              <a:lnSpc>
                <a:spcPct val="90000"/>
              </a:lnSpc>
              <a:spcBef>
                <a:spcPts val="1200"/>
              </a:spcBef>
              <a:spcAft>
                <a:spcPts val="6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Commune</a:t>
            </a:r>
            <a:r>
              <a:rPr lang="en-US" sz="1600" dirty="0">
                <a:latin typeface="Calibri" panose="020F0502020204030204" pitchFamily="34" charset="0"/>
                <a:ea typeface="Calibri" panose="020F0502020204030204" pitchFamily="34" charset="0"/>
                <a:cs typeface="Calibri" panose="020F0502020204030204" pitchFamily="34" charset="0"/>
              </a:rPr>
              <a:t>: regroupant les informations sur les différentes communes et le nombre de population</a:t>
            </a:r>
          </a:p>
          <a:p>
            <a:pPr marL="285750" indent="-228600" algn="just">
              <a:lnSpc>
                <a:spcPct val="90000"/>
              </a:lnSpc>
              <a:spcBef>
                <a:spcPts val="1200"/>
              </a:spcBef>
              <a:spcAft>
                <a:spcPts val="600"/>
              </a:spcAft>
              <a:buFont typeface="Arial" panose="020B0604020202020204" pitchFamily="34" charset="0"/>
              <a:buChar char="•"/>
            </a:pPr>
            <a:r>
              <a:rPr lang="en-US" sz="1600" b="1" dirty="0">
                <a:latin typeface="Calibri" panose="020F0502020204030204" pitchFamily="34" charset="0"/>
                <a:ea typeface="Calibri" panose="020F0502020204030204" pitchFamily="34" charset="0"/>
                <a:cs typeface="Calibri" panose="020F0502020204030204" pitchFamily="34" charset="0"/>
              </a:rPr>
              <a:t>Région</a:t>
            </a:r>
            <a:r>
              <a:rPr lang="en-US" sz="1600" dirty="0">
                <a:latin typeface="Calibri" panose="020F0502020204030204" pitchFamily="34" charset="0"/>
                <a:ea typeface="Calibri" panose="020F0502020204030204" pitchFamily="34" charset="0"/>
                <a:cs typeface="Calibri" panose="020F0502020204030204" pitchFamily="34" charset="0"/>
              </a:rPr>
              <a:t>: regroupant le nom des régions et leurs codes</a:t>
            </a:r>
          </a:p>
          <a:p>
            <a:pPr algn="just">
              <a:lnSpc>
                <a:spcPct val="90000"/>
              </a:lnSpc>
              <a:spcBef>
                <a:spcPts val="600"/>
              </a:spcBef>
            </a:pP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lnSpc>
                <a:spcPct val="90000"/>
              </a:lnSpc>
              <a:spcBef>
                <a:spcPts val="600"/>
              </a:spcBef>
            </a:pP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lnSpc>
                <a:spcPct val="90000"/>
              </a:lnSpc>
            </a:pPr>
            <a:endParaRPr lang="en-US" sz="1600" dirty="0">
              <a:latin typeface="Calibri" panose="020F0502020204030204" pitchFamily="34" charset="0"/>
              <a:ea typeface="Calibri" panose="020F0502020204030204" pitchFamily="34" charset="0"/>
              <a:cs typeface="Calibri" panose="020F0502020204030204" pitchFamily="34" charset="0"/>
            </a:endParaRPr>
          </a:p>
          <a:p>
            <a:pPr algn="just">
              <a:lnSpc>
                <a:spcPct val="90000"/>
              </a:lnSpc>
            </a:pPr>
            <a:r>
              <a:rPr lang="en-US" sz="1600" dirty="0">
                <a:latin typeface="Calibri" panose="020F0502020204030204" pitchFamily="34" charset="0"/>
                <a:ea typeface="Calibri" panose="020F0502020204030204" pitchFamily="34" charset="0"/>
                <a:cs typeface="Calibri" panose="020F0502020204030204" pitchFamily="34" charset="0"/>
              </a:rPr>
              <a:t>En fonction des différentes tables, nous avons mises en place le dictionnaire des données avec la définition des différentes variables, le type de la variable, les différentes clés (primaire, secondaire)</a:t>
            </a:r>
          </a:p>
        </p:txBody>
      </p:sp>
      <p:graphicFrame>
        <p:nvGraphicFramePr>
          <p:cNvPr id="7" name="Objet 6">
            <a:extLst>
              <a:ext uri="{FF2B5EF4-FFF2-40B4-BE49-F238E27FC236}">
                <a16:creationId xmlns:a16="http://schemas.microsoft.com/office/drawing/2014/main" id="{C6E3BE5B-DB81-C750-796A-815C41FEC36A}"/>
              </a:ext>
            </a:extLst>
          </p:cNvPr>
          <p:cNvGraphicFramePr>
            <a:graphicFrameLocks noChangeAspect="1"/>
          </p:cNvGraphicFramePr>
          <p:nvPr>
            <p:extLst>
              <p:ext uri="{D42A27DB-BD31-4B8C-83A1-F6EECF244321}">
                <p14:modId xmlns:p14="http://schemas.microsoft.com/office/powerpoint/2010/main" val="3721275444"/>
              </p:ext>
            </p:extLst>
          </p:nvPr>
        </p:nvGraphicFramePr>
        <p:xfrm>
          <a:off x="1879139" y="4827753"/>
          <a:ext cx="914400" cy="792163"/>
        </p:xfrm>
        <a:graphic>
          <a:graphicData uri="http://schemas.openxmlformats.org/presentationml/2006/ole">
            <mc:AlternateContent xmlns:mc="http://schemas.openxmlformats.org/markup-compatibility/2006">
              <mc:Choice xmlns:v="urn:schemas-microsoft-com:vml" Requires="v">
                <p:oleObj name="Worksheet" showAsIcon="1" r:id="rId4" imgW="914400" imgH="792685" progId="Excel.Sheet.12">
                  <p:embed/>
                </p:oleObj>
              </mc:Choice>
              <mc:Fallback>
                <p:oleObj name="Worksheet" showAsIcon="1" r:id="rId4" imgW="914400" imgH="792685" progId="Excel.Sheet.12">
                  <p:embed/>
                  <p:pic>
                    <p:nvPicPr>
                      <p:cNvPr id="7" name="Objet 6">
                        <a:extLst>
                          <a:ext uri="{FF2B5EF4-FFF2-40B4-BE49-F238E27FC236}">
                            <a16:creationId xmlns:a16="http://schemas.microsoft.com/office/drawing/2014/main" id="{C6E3BE5B-DB81-C750-796A-815C41FEC36A}"/>
                          </a:ext>
                        </a:extLst>
                      </p:cNvPr>
                      <p:cNvPicPr/>
                      <p:nvPr/>
                    </p:nvPicPr>
                    <p:blipFill>
                      <a:blip r:embed="rId5"/>
                      <a:stretch>
                        <a:fillRect/>
                      </a:stretch>
                    </p:blipFill>
                    <p:spPr>
                      <a:xfrm>
                        <a:off x="1879139" y="4827753"/>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4168930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36D374-E846-2C60-51BE-D8F0F400DCB6}"/>
              </a:ext>
            </a:extLst>
          </p:cNvPr>
          <p:cNvSpPr>
            <a:spLocks noGrp="1"/>
          </p:cNvSpPr>
          <p:nvPr>
            <p:ph type="title"/>
          </p:nvPr>
        </p:nvSpPr>
        <p:spPr>
          <a:xfrm>
            <a:off x="302273" y="70157"/>
            <a:ext cx="10515600" cy="1325563"/>
          </a:xfrm>
        </p:spPr>
        <p:txBody>
          <a:bodyPr/>
          <a:lstStyle/>
          <a:p>
            <a:r>
              <a:rPr lang="fr-ML" b="1">
                <a:latin typeface="Calibri" panose="020F0502020204030204" pitchFamily="34" charset="0"/>
                <a:ea typeface="Calibri" panose="020F0502020204030204" pitchFamily="34" charset="0"/>
                <a:cs typeface="Calibri" panose="020F0502020204030204" pitchFamily="34" charset="0"/>
              </a:rPr>
              <a:t>Le schéma relationnel normalisé</a:t>
            </a:r>
            <a:endParaRPr lang="fr-ML" b="1" dirty="0">
              <a:latin typeface="Calibri" panose="020F0502020204030204" pitchFamily="34" charset="0"/>
              <a:ea typeface="Calibri" panose="020F0502020204030204" pitchFamily="34" charset="0"/>
              <a:cs typeface="Calibri" panose="020F0502020204030204" pitchFamily="34" charset="0"/>
            </a:endParaRPr>
          </a:p>
        </p:txBody>
      </p:sp>
      <p:pic>
        <p:nvPicPr>
          <p:cNvPr id="7" name="Image 6" descr="Une image contenant texte, capture d’écran, diagramme, logiciel">
            <a:extLst>
              <a:ext uri="{FF2B5EF4-FFF2-40B4-BE49-F238E27FC236}">
                <a16:creationId xmlns:a16="http://schemas.microsoft.com/office/drawing/2014/main" id="{9D19ED54-3149-257D-758A-24188FBF6342}"/>
              </a:ext>
            </a:extLst>
          </p:cNvPr>
          <p:cNvPicPr>
            <a:picLocks noChangeAspect="1"/>
          </p:cNvPicPr>
          <p:nvPr/>
        </p:nvPicPr>
        <p:blipFill rotWithShape="1">
          <a:blip r:embed="rId3">
            <a:extLst>
              <a:ext uri="{28A0092B-C50C-407E-A947-70E740481C1C}">
                <a14:useLocalDpi xmlns:a14="http://schemas.microsoft.com/office/drawing/2010/main" val="0"/>
              </a:ext>
            </a:extLst>
          </a:blip>
          <a:srcRect l="16883" t="13399" r="12879" b="21886"/>
          <a:stretch/>
        </p:blipFill>
        <p:spPr>
          <a:xfrm>
            <a:off x="302273" y="1182645"/>
            <a:ext cx="9949468" cy="5605197"/>
          </a:xfrm>
          <a:prstGeom prst="rect">
            <a:avLst/>
          </a:prstGeom>
        </p:spPr>
      </p:pic>
      <p:pic>
        <p:nvPicPr>
          <p:cNvPr id="9" name="Image 8">
            <a:extLst>
              <a:ext uri="{FF2B5EF4-FFF2-40B4-BE49-F238E27FC236}">
                <a16:creationId xmlns:a16="http://schemas.microsoft.com/office/drawing/2014/main" id="{48124841-E9A2-F11A-321A-2F34EC77414F}"/>
              </a:ext>
            </a:extLst>
          </p:cNvPr>
          <p:cNvPicPr>
            <a:picLocks noChangeAspect="1"/>
          </p:cNvPicPr>
          <p:nvPr/>
        </p:nvPicPr>
        <p:blipFill>
          <a:blip r:embed="rId4"/>
          <a:stretch>
            <a:fillRect/>
          </a:stretch>
        </p:blipFill>
        <p:spPr>
          <a:xfrm>
            <a:off x="9898012" y="4019160"/>
            <a:ext cx="2293988" cy="3014687"/>
          </a:xfrm>
          <a:prstGeom prst="rect">
            <a:avLst/>
          </a:prstGeom>
        </p:spPr>
      </p:pic>
      <p:sp>
        <p:nvSpPr>
          <p:cNvPr id="3" name="Ellipse 2">
            <a:extLst>
              <a:ext uri="{FF2B5EF4-FFF2-40B4-BE49-F238E27FC236}">
                <a16:creationId xmlns:a16="http://schemas.microsoft.com/office/drawing/2014/main" id="{2DEE86C5-8349-0D11-39E8-E797373A560B}"/>
              </a:ext>
            </a:extLst>
          </p:cNvPr>
          <p:cNvSpPr/>
          <p:nvPr/>
        </p:nvSpPr>
        <p:spPr>
          <a:xfrm>
            <a:off x="7827667" y="3186147"/>
            <a:ext cx="2291024" cy="13255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dirty="0"/>
          </a:p>
        </p:txBody>
      </p:sp>
      <p:cxnSp>
        <p:nvCxnSpPr>
          <p:cNvPr id="5" name="Connecteur droit avec flèche 4">
            <a:extLst>
              <a:ext uri="{FF2B5EF4-FFF2-40B4-BE49-F238E27FC236}">
                <a16:creationId xmlns:a16="http://schemas.microsoft.com/office/drawing/2014/main" id="{D8221809-01AA-2DE4-B219-9A5BA8A40D4F}"/>
              </a:ext>
            </a:extLst>
          </p:cNvPr>
          <p:cNvCxnSpPr/>
          <p:nvPr/>
        </p:nvCxnSpPr>
        <p:spPr>
          <a:xfrm flipV="1">
            <a:off x="8028633" y="4511710"/>
            <a:ext cx="532563" cy="8943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ZoneTexte 5">
            <a:extLst>
              <a:ext uri="{FF2B5EF4-FFF2-40B4-BE49-F238E27FC236}">
                <a16:creationId xmlns:a16="http://schemas.microsoft.com/office/drawing/2014/main" id="{69AD617C-B92A-99D3-0430-1A80EB8B606C}"/>
              </a:ext>
            </a:extLst>
          </p:cNvPr>
          <p:cNvSpPr txBox="1"/>
          <p:nvPr/>
        </p:nvSpPr>
        <p:spPr>
          <a:xfrm>
            <a:off x="7491239" y="5412037"/>
            <a:ext cx="1316334" cy="1200329"/>
          </a:xfrm>
          <a:prstGeom prst="rect">
            <a:avLst/>
          </a:prstGeom>
          <a:noFill/>
        </p:spPr>
        <p:txBody>
          <a:bodyPr wrap="square" rtlCol="0">
            <a:spAutoFit/>
          </a:bodyPr>
          <a:lstStyle/>
          <a:p>
            <a:r>
              <a:rPr lang="fr-ML" dirty="0"/>
              <a:t>Création d’une nouvelle table</a:t>
            </a:r>
          </a:p>
        </p:txBody>
      </p:sp>
    </p:spTree>
    <p:extLst>
      <p:ext uri="{BB962C8B-B14F-4D97-AF65-F5344CB8AC3E}">
        <p14:creationId xmlns:p14="http://schemas.microsoft.com/office/powerpoint/2010/main" val="208610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36D374-E846-2C60-51BE-D8F0F400DCB6}"/>
              </a:ext>
            </a:extLst>
          </p:cNvPr>
          <p:cNvSpPr>
            <a:spLocks noGrp="1"/>
          </p:cNvSpPr>
          <p:nvPr>
            <p:ph type="title"/>
          </p:nvPr>
        </p:nvSpPr>
        <p:spPr>
          <a:xfrm>
            <a:off x="302272" y="70157"/>
            <a:ext cx="12439037" cy="1325563"/>
          </a:xfrm>
        </p:spPr>
        <p:txBody>
          <a:bodyPr/>
          <a:lstStyle/>
          <a:p>
            <a:r>
              <a:rPr lang="fr-FR" b="1" dirty="0">
                <a:latin typeface="Calibri" panose="020F0502020204030204" pitchFamily="34" charset="0"/>
                <a:ea typeface="Calibri" panose="020F0502020204030204" pitchFamily="34" charset="0"/>
                <a:cs typeface="Calibri" panose="020F0502020204030204" pitchFamily="34" charset="0"/>
              </a:rPr>
              <a:t>La base de données avec les tables créées et les données chargées</a:t>
            </a:r>
            <a:endParaRPr lang="fr-ML"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Image 3" descr="Une image contenant texte, capture d’écran, nombre, logiciel&#10;&#10;Description générée automatiquement">
            <a:extLst>
              <a:ext uri="{FF2B5EF4-FFF2-40B4-BE49-F238E27FC236}">
                <a16:creationId xmlns:a16="http://schemas.microsoft.com/office/drawing/2014/main" id="{16597929-3D29-E02D-F63A-3768CB87C95B}"/>
              </a:ext>
            </a:extLst>
          </p:cNvPr>
          <p:cNvPicPr>
            <a:picLocks noChangeAspect="1"/>
          </p:cNvPicPr>
          <p:nvPr/>
        </p:nvPicPr>
        <p:blipFill rotWithShape="1">
          <a:blip r:embed="rId3">
            <a:extLst>
              <a:ext uri="{28A0092B-C50C-407E-A947-70E740481C1C}">
                <a14:useLocalDpi xmlns:a14="http://schemas.microsoft.com/office/drawing/2010/main" val="0"/>
              </a:ext>
            </a:extLst>
          </a:blip>
          <a:srcRect l="21633" t="33238"/>
          <a:stretch/>
        </p:blipFill>
        <p:spPr>
          <a:xfrm>
            <a:off x="6033510" y="3855461"/>
            <a:ext cx="6158490" cy="2945169"/>
          </a:xfrm>
          <a:prstGeom prst="rect">
            <a:avLst/>
          </a:prstGeom>
        </p:spPr>
      </p:pic>
      <p:pic>
        <p:nvPicPr>
          <p:cNvPr id="6" name="Image 5" descr="Une image contenant texte, capture d’écran, nombre, logiciel">
            <a:extLst>
              <a:ext uri="{FF2B5EF4-FFF2-40B4-BE49-F238E27FC236}">
                <a16:creationId xmlns:a16="http://schemas.microsoft.com/office/drawing/2014/main" id="{E34B7E16-51D0-7FFC-5E27-116119E07900}"/>
              </a:ext>
            </a:extLst>
          </p:cNvPr>
          <p:cNvPicPr>
            <a:picLocks noChangeAspect="1"/>
          </p:cNvPicPr>
          <p:nvPr/>
        </p:nvPicPr>
        <p:blipFill rotWithShape="1">
          <a:blip r:embed="rId4">
            <a:extLst>
              <a:ext uri="{28A0092B-C50C-407E-A947-70E740481C1C}">
                <a14:useLocalDpi xmlns:a14="http://schemas.microsoft.com/office/drawing/2010/main" val="0"/>
              </a:ext>
            </a:extLst>
          </a:blip>
          <a:srcRect l="21816" t="33399" r="17846"/>
          <a:stretch/>
        </p:blipFill>
        <p:spPr>
          <a:xfrm>
            <a:off x="184229" y="3733143"/>
            <a:ext cx="5135276" cy="3054700"/>
          </a:xfrm>
          <a:prstGeom prst="rect">
            <a:avLst/>
          </a:prstGeom>
        </p:spPr>
      </p:pic>
      <p:pic>
        <p:nvPicPr>
          <p:cNvPr id="10" name="Image 9" descr="Une image contenant texte, capture d’écran, logiciel, Icône d’ordinateur&#10;&#10;Description générée automatiquement">
            <a:extLst>
              <a:ext uri="{FF2B5EF4-FFF2-40B4-BE49-F238E27FC236}">
                <a16:creationId xmlns:a16="http://schemas.microsoft.com/office/drawing/2014/main" id="{E1B97135-416B-C87A-454B-89690AAD45F0}"/>
              </a:ext>
            </a:extLst>
          </p:cNvPr>
          <p:cNvPicPr>
            <a:picLocks noChangeAspect="1"/>
          </p:cNvPicPr>
          <p:nvPr/>
        </p:nvPicPr>
        <p:blipFill rotWithShape="1">
          <a:blip r:embed="rId5">
            <a:extLst>
              <a:ext uri="{28A0092B-C50C-407E-A947-70E740481C1C}">
                <a14:useLocalDpi xmlns:a14="http://schemas.microsoft.com/office/drawing/2010/main" val="0"/>
              </a:ext>
            </a:extLst>
          </a:blip>
          <a:srcRect l="21633" t="32268" r="56668"/>
          <a:stretch/>
        </p:blipFill>
        <p:spPr>
          <a:xfrm>
            <a:off x="6563564" y="768343"/>
            <a:ext cx="2235200" cy="3000205"/>
          </a:xfrm>
          <a:prstGeom prst="rect">
            <a:avLst/>
          </a:prstGeom>
        </p:spPr>
      </p:pic>
      <p:pic>
        <p:nvPicPr>
          <p:cNvPr id="12" name="Image 11" descr="Une image contenant texte, capture d’écran, logiciel, nombre">
            <a:extLst>
              <a:ext uri="{FF2B5EF4-FFF2-40B4-BE49-F238E27FC236}">
                <a16:creationId xmlns:a16="http://schemas.microsoft.com/office/drawing/2014/main" id="{667D2CAD-2623-B690-EF87-2E59EC41B365}"/>
              </a:ext>
            </a:extLst>
          </p:cNvPr>
          <p:cNvPicPr>
            <a:picLocks noChangeAspect="1"/>
          </p:cNvPicPr>
          <p:nvPr/>
        </p:nvPicPr>
        <p:blipFill rotWithShape="1">
          <a:blip r:embed="rId6">
            <a:extLst>
              <a:ext uri="{28A0092B-C50C-407E-A947-70E740481C1C}">
                <a14:useLocalDpi xmlns:a14="http://schemas.microsoft.com/office/drawing/2010/main" val="0"/>
              </a:ext>
            </a:extLst>
          </a:blip>
          <a:srcRect l="21480" t="32357" r="48648"/>
          <a:stretch/>
        </p:blipFill>
        <p:spPr>
          <a:xfrm>
            <a:off x="9328817" y="681432"/>
            <a:ext cx="2560910" cy="3174029"/>
          </a:xfrm>
          <a:prstGeom prst="rect">
            <a:avLst/>
          </a:prstGeom>
        </p:spPr>
      </p:pic>
      <p:pic>
        <p:nvPicPr>
          <p:cNvPr id="13" name="Image 12">
            <a:extLst>
              <a:ext uri="{FF2B5EF4-FFF2-40B4-BE49-F238E27FC236}">
                <a16:creationId xmlns:a16="http://schemas.microsoft.com/office/drawing/2014/main" id="{2A862F56-D55A-3413-C348-3710B52B2858}"/>
              </a:ext>
            </a:extLst>
          </p:cNvPr>
          <p:cNvPicPr>
            <a:picLocks noChangeAspect="1"/>
          </p:cNvPicPr>
          <p:nvPr/>
        </p:nvPicPr>
        <p:blipFill>
          <a:blip r:embed="rId7"/>
          <a:stretch>
            <a:fillRect/>
          </a:stretch>
        </p:blipFill>
        <p:spPr>
          <a:xfrm>
            <a:off x="1954294" y="1418329"/>
            <a:ext cx="1632968" cy="2145995"/>
          </a:xfrm>
          <a:prstGeom prst="rect">
            <a:avLst/>
          </a:prstGeom>
        </p:spPr>
      </p:pic>
    </p:spTree>
    <p:extLst>
      <p:ext uri="{BB962C8B-B14F-4D97-AF65-F5344CB8AC3E}">
        <p14:creationId xmlns:p14="http://schemas.microsoft.com/office/powerpoint/2010/main" val="512292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36D374-E846-2C60-51BE-D8F0F400DCB6}"/>
              </a:ext>
            </a:extLst>
          </p:cNvPr>
          <p:cNvSpPr>
            <a:spLocks noGrp="1"/>
          </p:cNvSpPr>
          <p:nvPr>
            <p:ph type="title"/>
          </p:nvPr>
        </p:nvSpPr>
        <p:spPr>
          <a:xfrm>
            <a:off x="229706" y="26256"/>
            <a:ext cx="11675362" cy="1325563"/>
          </a:xfrm>
        </p:spPr>
        <p:txBody>
          <a:bodyPr>
            <a:normAutofit/>
          </a:bodyPr>
          <a:lstStyle/>
          <a:p>
            <a:r>
              <a:rPr lang="fr-FR" b="1" dirty="0">
                <a:latin typeface="Calibri" panose="020F0502020204030204" pitchFamily="34" charset="0"/>
                <a:ea typeface="Calibri" panose="020F0502020204030204" pitchFamily="34" charset="0"/>
                <a:cs typeface="Calibri" panose="020F0502020204030204" pitchFamily="34" charset="0"/>
              </a:rPr>
              <a:t>Les requêtes ou screenshot qui permettent de démontrer le bon chargement des données</a:t>
            </a:r>
            <a:endParaRPr lang="fr-ML" b="1" dirty="0">
              <a:latin typeface="Calibri" panose="020F0502020204030204" pitchFamily="34" charset="0"/>
              <a:ea typeface="Calibri" panose="020F0502020204030204" pitchFamily="34" charset="0"/>
              <a:cs typeface="Calibri" panose="020F0502020204030204" pitchFamily="34" charset="0"/>
            </a:endParaRPr>
          </a:p>
        </p:txBody>
      </p:sp>
      <p:grpSp>
        <p:nvGrpSpPr>
          <p:cNvPr id="26" name="Groupe 25">
            <a:extLst>
              <a:ext uri="{FF2B5EF4-FFF2-40B4-BE49-F238E27FC236}">
                <a16:creationId xmlns:a16="http://schemas.microsoft.com/office/drawing/2014/main" id="{8BA173E7-EE6A-4FCC-9A34-FBF1B131ED03}"/>
              </a:ext>
            </a:extLst>
          </p:cNvPr>
          <p:cNvGrpSpPr/>
          <p:nvPr/>
        </p:nvGrpSpPr>
        <p:grpSpPr>
          <a:xfrm>
            <a:off x="3849775" y="1351819"/>
            <a:ext cx="4492449" cy="2847030"/>
            <a:chOff x="7699551" y="4010969"/>
            <a:chExt cx="4492449" cy="2847030"/>
          </a:xfrm>
        </p:grpSpPr>
        <p:sp>
          <p:nvSpPr>
            <p:cNvPr id="18" name="ZoneTexte 17">
              <a:extLst>
                <a:ext uri="{FF2B5EF4-FFF2-40B4-BE49-F238E27FC236}">
                  <a16:creationId xmlns:a16="http://schemas.microsoft.com/office/drawing/2014/main" id="{F53979EE-31CC-352F-71B5-52C4B7A45E64}"/>
                </a:ext>
              </a:extLst>
            </p:cNvPr>
            <p:cNvSpPr txBox="1"/>
            <p:nvPr/>
          </p:nvSpPr>
          <p:spPr>
            <a:xfrm>
              <a:off x="7699551" y="4010969"/>
              <a:ext cx="4492449" cy="1384995"/>
            </a:xfrm>
            <a:prstGeom prst="rect">
              <a:avLst/>
            </a:prstGeom>
            <a:noFill/>
          </p:spPr>
          <p:txBody>
            <a:bodyPr wrap="square">
              <a:spAutoFit/>
            </a:bodyPr>
            <a:lstStyle/>
            <a:p>
              <a:r>
                <a:rPr lang="fr-ML" b="1" dirty="0">
                  <a:latin typeface="Calibri" panose="020F0502020204030204" pitchFamily="34" charset="0"/>
                  <a:ea typeface="Calibri" panose="020F0502020204030204" pitchFamily="34" charset="0"/>
                  <a:cs typeface="Calibri" panose="020F0502020204030204" pitchFamily="34" charset="0"/>
                </a:rPr>
                <a:t>CREATE TABLE public.Vente </a:t>
              </a:r>
              <a:r>
                <a:rPr lang="fr-ML" dirty="0">
                  <a:latin typeface="Calibri" panose="020F0502020204030204" pitchFamily="34" charset="0"/>
                  <a:ea typeface="Calibri" panose="020F0502020204030204" pitchFamily="34" charset="0"/>
                  <a:cs typeface="Calibri" panose="020F0502020204030204" pitchFamily="34" charset="0"/>
                </a:rPr>
                <a:t>(</a:t>
              </a:r>
            </a:p>
            <a:p>
              <a:r>
                <a:rPr lang="fr-ML" sz="1200" dirty="0">
                  <a:latin typeface="Calibri" panose="020F0502020204030204" pitchFamily="34" charset="0"/>
                  <a:ea typeface="Calibri" panose="020F0502020204030204" pitchFamily="34" charset="0"/>
                  <a:cs typeface="Calibri" panose="020F0502020204030204" pitchFamily="34" charset="0"/>
                </a:rPr>
                <a:t>                Id_vente INTEGER NOT NULL,</a:t>
              </a:r>
            </a:p>
            <a:p>
              <a:r>
                <a:rPr lang="fr-ML" sz="1200" dirty="0">
                  <a:latin typeface="Calibri" panose="020F0502020204030204" pitchFamily="34" charset="0"/>
                  <a:ea typeface="Calibri" panose="020F0502020204030204" pitchFamily="34" charset="0"/>
                  <a:cs typeface="Calibri" panose="020F0502020204030204" pitchFamily="34" charset="0"/>
                </a:rPr>
                <a:t>                Id_bien INTEGER NOT NULL,</a:t>
              </a:r>
            </a:p>
            <a:p>
              <a:r>
                <a:rPr lang="fr-ML" sz="1200" dirty="0">
                  <a:latin typeface="Calibri" panose="020F0502020204030204" pitchFamily="34" charset="0"/>
                  <a:ea typeface="Calibri" panose="020F0502020204030204" pitchFamily="34" charset="0"/>
                  <a:cs typeface="Calibri" panose="020F0502020204030204" pitchFamily="34" charset="0"/>
                </a:rPr>
                <a:t>                Date DATE NOT NULL,</a:t>
              </a:r>
            </a:p>
            <a:p>
              <a:r>
                <a:rPr lang="fr-ML" sz="1200" dirty="0">
                  <a:latin typeface="Calibri" panose="020F0502020204030204" pitchFamily="34" charset="0"/>
                  <a:ea typeface="Calibri" panose="020F0502020204030204" pitchFamily="34" charset="0"/>
                  <a:cs typeface="Calibri" panose="020F0502020204030204" pitchFamily="34" charset="0"/>
                </a:rPr>
                <a:t>                Valeur INTEGER,</a:t>
              </a:r>
            </a:p>
            <a:p>
              <a:r>
                <a:rPr lang="fr-ML" sz="1200" dirty="0">
                  <a:latin typeface="Calibri" panose="020F0502020204030204" pitchFamily="34" charset="0"/>
                  <a:ea typeface="Calibri" panose="020F0502020204030204" pitchFamily="34" charset="0"/>
                  <a:cs typeface="Calibri" panose="020F0502020204030204" pitchFamily="34" charset="0"/>
                </a:rPr>
                <a:t>                CONSTRAINT id_vente_ PRIMARY KEY (Id_vente</a:t>
              </a:r>
              <a:r>
                <a:rPr lang="fr-ML" sz="1600" dirty="0">
                  <a:latin typeface="Calibri" panose="020F0502020204030204" pitchFamily="34" charset="0"/>
                  <a:ea typeface="Calibri" panose="020F0502020204030204" pitchFamily="34" charset="0"/>
                  <a:cs typeface="Calibri" panose="020F0502020204030204" pitchFamily="34" charset="0"/>
                </a:rPr>
                <a:t>)</a:t>
              </a:r>
              <a:r>
                <a:rPr lang="fr-ML" sz="1200" dirty="0">
                  <a:latin typeface="Calibri" panose="020F0502020204030204" pitchFamily="34" charset="0"/>
                  <a:ea typeface="Calibri" panose="020F0502020204030204" pitchFamily="34" charset="0"/>
                  <a:cs typeface="Calibri" panose="020F0502020204030204" pitchFamily="34" charset="0"/>
                </a:rPr>
                <a:t>);</a:t>
              </a:r>
            </a:p>
          </p:txBody>
        </p:sp>
        <p:pic>
          <p:nvPicPr>
            <p:cNvPr id="20" name="Image 19">
              <a:extLst>
                <a:ext uri="{FF2B5EF4-FFF2-40B4-BE49-F238E27FC236}">
                  <a16:creationId xmlns:a16="http://schemas.microsoft.com/office/drawing/2014/main" id="{C7B94F43-14C2-B72B-FB21-9336A3AF42C4}"/>
                </a:ext>
              </a:extLst>
            </p:cNvPr>
            <p:cNvPicPr>
              <a:picLocks noChangeAspect="1"/>
            </p:cNvPicPr>
            <p:nvPr/>
          </p:nvPicPr>
          <p:blipFill>
            <a:blip r:embed="rId3"/>
            <a:stretch>
              <a:fillRect/>
            </a:stretch>
          </p:blipFill>
          <p:spPr>
            <a:xfrm>
              <a:off x="7699551" y="5395964"/>
              <a:ext cx="4435224" cy="1462035"/>
            </a:xfrm>
            <a:prstGeom prst="rect">
              <a:avLst/>
            </a:prstGeom>
          </p:spPr>
        </p:pic>
      </p:grpSp>
      <p:grpSp>
        <p:nvGrpSpPr>
          <p:cNvPr id="25" name="Groupe 24">
            <a:extLst>
              <a:ext uri="{FF2B5EF4-FFF2-40B4-BE49-F238E27FC236}">
                <a16:creationId xmlns:a16="http://schemas.microsoft.com/office/drawing/2014/main" id="{DD155783-8D85-0430-558D-9C03DFF76488}"/>
              </a:ext>
            </a:extLst>
          </p:cNvPr>
          <p:cNvGrpSpPr/>
          <p:nvPr/>
        </p:nvGrpSpPr>
        <p:grpSpPr>
          <a:xfrm>
            <a:off x="3993800" y="4378779"/>
            <a:ext cx="4348424" cy="2479587"/>
            <a:chOff x="0" y="4378413"/>
            <a:chExt cx="4348424" cy="2479587"/>
          </a:xfrm>
        </p:grpSpPr>
        <p:sp>
          <p:nvSpPr>
            <p:cNvPr id="9" name="ZoneTexte 8">
              <a:extLst>
                <a:ext uri="{FF2B5EF4-FFF2-40B4-BE49-F238E27FC236}">
                  <a16:creationId xmlns:a16="http://schemas.microsoft.com/office/drawing/2014/main" id="{F244D095-3CBB-FF5F-6EAC-8613CA352940}"/>
                </a:ext>
              </a:extLst>
            </p:cNvPr>
            <p:cNvSpPr txBox="1"/>
            <p:nvPr/>
          </p:nvSpPr>
          <p:spPr>
            <a:xfrm>
              <a:off x="0" y="4378413"/>
              <a:ext cx="4348424" cy="984885"/>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CREATE TABLE public.Region </a:t>
              </a:r>
              <a:r>
                <a:rPr lang="en-US" dirty="0">
                  <a:latin typeface="Calibri" panose="020F0502020204030204" pitchFamily="34" charset="0"/>
                  <a:ea typeface="Calibri" panose="020F0502020204030204" pitchFamily="34" charset="0"/>
                  <a:cs typeface="Calibri" panose="020F0502020204030204" pitchFamily="34" charset="0"/>
                </a:rPr>
                <a:t>(</a:t>
              </a:r>
            </a:p>
            <a:p>
              <a:r>
                <a:rPr lang="en-US" sz="1600"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      id_region INTEGER NOT NULL,</a:t>
              </a:r>
            </a:p>
            <a:p>
              <a:r>
                <a:rPr lang="en-US" sz="1200" dirty="0">
                  <a:latin typeface="Calibri" panose="020F0502020204030204" pitchFamily="34" charset="0"/>
                  <a:ea typeface="Calibri" panose="020F0502020204030204" pitchFamily="34" charset="0"/>
                  <a:cs typeface="Calibri" panose="020F0502020204030204" pitchFamily="34" charset="0"/>
                </a:rPr>
                <a:t>                reg_nom VARCHAR NOT NULL,</a:t>
              </a:r>
            </a:p>
            <a:p>
              <a:r>
                <a:rPr lang="en-US" sz="1200" dirty="0">
                  <a:latin typeface="Calibri" panose="020F0502020204030204" pitchFamily="34" charset="0"/>
                  <a:ea typeface="Calibri" panose="020F0502020204030204" pitchFamily="34" charset="0"/>
                  <a:cs typeface="Calibri" panose="020F0502020204030204" pitchFamily="34" charset="0"/>
                </a:rPr>
                <a:t>                CONSTRAINT id_region PRIMARY KEY (id_region));</a:t>
              </a:r>
              <a:endParaRPr lang="fr-ML" sz="1200" dirty="0">
                <a:latin typeface="Calibri" panose="020F0502020204030204" pitchFamily="34" charset="0"/>
                <a:ea typeface="Calibri" panose="020F0502020204030204" pitchFamily="34" charset="0"/>
                <a:cs typeface="Calibri" panose="020F0502020204030204" pitchFamily="34" charset="0"/>
              </a:endParaRPr>
            </a:p>
          </p:txBody>
        </p:sp>
        <p:pic>
          <p:nvPicPr>
            <p:cNvPr id="24" name="Image 23">
              <a:extLst>
                <a:ext uri="{FF2B5EF4-FFF2-40B4-BE49-F238E27FC236}">
                  <a16:creationId xmlns:a16="http://schemas.microsoft.com/office/drawing/2014/main" id="{1A1DD893-B79A-E44B-2CA1-A557E3577774}"/>
                </a:ext>
              </a:extLst>
            </p:cNvPr>
            <p:cNvPicPr>
              <a:picLocks noChangeAspect="1"/>
            </p:cNvPicPr>
            <p:nvPr/>
          </p:nvPicPr>
          <p:blipFill>
            <a:blip r:embed="rId4"/>
            <a:stretch>
              <a:fillRect/>
            </a:stretch>
          </p:blipFill>
          <p:spPr>
            <a:xfrm>
              <a:off x="45630" y="5395964"/>
              <a:ext cx="4155101" cy="1462036"/>
            </a:xfrm>
            <a:prstGeom prst="rect">
              <a:avLst/>
            </a:prstGeom>
          </p:spPr>
        </p:pic>
      </p:grpSp>
      <p:grpSp>
        <p:nvGrpSpPr>
          <p:cNvPr id="29" name="Groupe 28">
            <a:extLst>
              <a:ext uri="{FF2B5EF4-FFF2-40B4-BE49-F238E27FC236}">
                <a16:creationId xmlns:a16="http://schemas.microsoft.com/office/drawing/2014/main" id="{DE02DC71-3137-27E0-159C-D262770E78CA}"/>
              </a:ext>
            </a:extLst>
          </p:cNvPr>
          <p:cNvGrpSpPr/>
          <p:nvPr/>
        </p:nvGrpSpPr>
        <p:grpSpPr>
          <a:xfrm>
            <a:off x="1" y="1374622"/>
            <a:ext cx="3906296" cy="3740142"/>
            <a:chOff x="0" y="3093894"/>
            <a:chExt cx="4535779" cy="3740142"/>
          </a:xfrm>
        </p:grpSpPr>
        <p:sp>
          <p:nvSpPr>
            <p:cNvPr id="16" name="ZoneTexte 15">
              <a:extLst>
                <a:ext uri="{FF2B5EF4-FFF2-40B4-BE49-F238E27FC236}">
                  <a16:creationId xmlns:a16="http://schemas.microsoft.com/office/drawing/2014/main" id="{EA5764EC-2B48-0D6F-3871-82C070757F67}"/>
                </a:ext>
              </a:extLst>
            </p:cNvPr>
            <p:cNvSpPr txBox="1"/>
            <p:nvPr/>
          </p:nvSpPr>
          <p:spPr>
            <a:xfrm>
              <a:off x="0" y="3093894"/>
              <a:ext cx="4535779" cy="2492990"/>
            </a:xfrm>
            <a:prstGeom prst="rect">
              <a:avLst/>
            </a:prstGeom>
            <a:noFill/>
          </p:spPr>
          <p:txBody>
            <a:bodyPr wrap="square">
              <a:spAutoFit/>
            </a:bodyPr>
            <a:lstStyle/>
            <a:p>
              <a:r>
                <a:rPr lang="fr-ML" b="1" dirty="0">
                  <a:latin typeface="Calibri" panose="020F0502020204030204" pitchFamily="34" charset="0"/>
                  <a:ea typeface="Calibri" panose="020F0502020204030204" pitchFamily="34" charset="0"/>
                  <a:cs typeface="Calibri" panose="020F0502020204030204" pitchFamily="34" charset="0"/>
                </a:rPr>
                <a:t>CREATE TABLE public.Bien </a:t>
              </a:r>
              <a:r>
                <a:rPr lang="fr-ML" dirty="0"/>
                <a:t>(</a:t>
              </a:r>
            </a:p>
            <a:p>
              <a:r>
                <a:rPr lang="fr-ML" dirty="0">
                  <a:latin typeface="Calibri" panose="020F0502020204030204" pitchFamily="34" charset="0"/>
                  <a:ea typeface="Calibri" panose="020F0502020204030204" pitchFamily="34" charset="0"/>
                  <a:cs typeface="Calibri" panose="020F0502020204030204" pitchFamily="34" charset="0"/>
                </a:rPr>
                <a:t>           </a:t>
              </a:r>
              <a:r>
                <a:rPr lang="fr-ML" sz="1600" dirty="0">
                  <a:latin typeface="Calibri" panose="020F0502020204030204" pitchFamily="34" charset="0"/>
                  <a:ea typeface="Calibri" panose="020F0502020204030204" pitchFamily="34" charset="0"/>
                  <a:cs typeface="Calibri" panose="020F0502020204030204" pitchFamily="34" charset="0"/>
                </a:rPr>
                <a:t> </a:t>
              </a:r>
              <a:r>
                <a:rPr lang="fr-ML" sz="1200" dirty="0">
                  <a:latin typeface="Calibri" panose="020F0502020204030204" pitchFamily="34" charset="0"/>
                  <a:ea typeface="Calibri" panose="020F0502020204030204" pitchFamily="34" charset="0"/>
                  <a:cs typeface="Calibri" panose="020F0502020204030204" pitchFamily="34" charset="0"/>
                </a:rPr>
                <a:t>Id_bien INTEGER NOT NULL,</a:t>
              </a:r>
            </a:p>
            <a:p>
              <a:r>
                <a:rPr lang="fr-ML" sz="1200" dirty="0">
                  <a:latin typeface="Calibri" panose="020F0502020204030204" pitchFamily="34" charset="0"/>
                  <a:ea typeface="Calibri" panose="020F0502020204030204" pitchFamily="34" charset="0"/>
                  <a:cs typeface="Calibri" panose="020F0502020204030204" pitchFamily="34" charset="0"/>
                </a:rPr>
                <a:t>                id_codedep_codecommune VARCHAR NOT NULL,</a:t>
              </a:r>
            </a:p>
            <a:p>
              <a:r>
                <a:rPr lang="fr-ML" sz="1200" dirty="0">
                  <a:latin typeface="Calibri" panose="020F0502020204030204" pitchFamily="34" charset="0"/>
                  <a:ea typeface="Calibri" panose="020F0502020204030204" pitchFamily="34" charset="0"/>
                  <a:cs typeface="Calibri" panose="020F0502020204030204" pitchFamily="34" charset="0"/>
                </a:rPr>
                <a:t>                No_voie INTEGER,</a:t>
              </a:r>
            </a:p>
            <a:p>
              <a:r>
                <a:rPr lang="fr-ML" sz="1200" dirty="0">
                  <a:latin typeface="Calibri" panose="020F0502020204030204" pitchFamily="34" charset="0"/>
                  <a:ea typeface="Calibri" panose="020F0502020204030204" pitchFamily="34" charset="0"/>
                  <a:cs typeface="Calibri" panose="020F0502020204030204" pitchFamily="34" charset="0"/>
                </a:rPr>
                <a:t>                Type_de_voie VARCHAR(4),</a:t>
              </a:r>
            </a:p>
            <a:p>
              <a:r>
                <a:rPr lang="fr-ML" sz="1200" dirty="0">
                  <a:latin typeface="Calibri" panose="020F0502020204030204" pitchFamily="34" charset="0"/>
                  <a:ea typeface="Calibri" panose="020F0502020204030204" pitchFamily="34" charset="0"/>
                  <a:cs typeface="Calibri" panose="020F0502020204030204" pitchFamily="34" charset="0"/>
                </a:rPr>
                <a:t>                Voie VARCHAR(50),</a:t>
              </a:r>
            </a:p>
            <a:p>
              <a:r>
                <a:rPr lang="fr-ML" sz="1200" dirty="0">
                  <a:latin typeface="Calibri" panose="020F0502020204030204" pitchFamily="34" charset="0"/>
                  <a:ea typeface="Calibri" panose="020F0502020204030204" pitchFamily="34" charset="0"/>
                  <a:cs typeface="Calibri" panose="020F0502020204030204" pitchFamily="34" charset="0"/>
                </a:rPr>
                <a:t>                BTQ VARCHAR(1),</a:t>
              </a:r>
            </a:p>
            <a:p>
              <a:r>
                <a:rPr lang="fr-ML" sz="1200" dirty="0">
                  <a:latin typeface="Calibri" panose="020F0502020204030204" pitchFamily="34" charset="0"/>
                  <a:ea typeface="Calibri" panose="020F0502020204030204" pitchFamily="34" charset="0"/>
                  <a:cs typeface="Calibri" panose="020F0502020204030204" pitchFamily="34" charset="0"/>
                </a:rPr>
                <a:t>                Surface_carrez REAL,</a:t>
              </a:r>
            </a:p>
            <a:p>
              <a:r>
                <a:rPr lang="fr-ML" sz="1200" dirty="0">
                  <a:latin typeface="Calibri" panose="020F0502020204030204" pitchFamily="34" charset="0"/>
                  <a:ea typeface="Calibri" panose="020F0502020204030204" pitchFamily="34" charset="0"/>
                  <a:cs typeface="Calibri" panose="020F0502020204030204" pitchFamily="34" charset="0"/>
                </a:rPr>
                <a:t>                Type_local VARCHAR(50),</a:t>
              </a:r>
            </a:p>
            <a:p>
              <a:r>
                <a:rPr lang="fr-ML" sz="1200" dirty="0">
                  <a:latin typeface="Calibri" panose="020F0502020204030204" pitchFamily="34" charset="0"/>
                  <a:ea typeface="Calibri" panose="020F0502020204030204" pitchFamily="34" charset="0"/>
                  <a:cs typeface="Calibri" panose="020F0502020204030204" pitchFamily="34" charset="0"/>
                </a:rPr>
                <a:t>                Total_piece INTEGER,</a:t>
              </a:r>
            </a:p>
            <a:p>
              <a:r>
                <a:rPr lang="fr-ML" sz="1200" dirty="0">
                  <a:latin typeface="Calibri" panose="020F0502020204030204" pitchFamily="34" charset="0"/>
                  <a:ea typeface="Calibri" panose="020F0502020204030204" pitchFamily="34" charset="0"/>
                  <a:cs typeface="Calibri" panose="020F0502020204030204" pitchFamily="34" charset="0"/>
                </a:rPr>
                <a:t>                Surface_local INTEGER,</a:t>
              </a:r>
            </a:p>
            <a:p>
              <a:r>
                <a:rPr lang="fr-ML" sz="1200" dirty="0">
                  <a:latin typeface="Calibri" panose="020F0502020204030204" pitchFamily="34" charset="0"/>
                  <a:ea typeface="Calibri" panose="020F0502020204030204" pitchFamily="34" charset="0"/>
                  <a:cs typeface="Calibri" panose="020F0502020204030204" pitchFamily="34" charset="0"/>
                </a:rPr>
                <a:t>                CONSTRAINT id_bien PRIMARY KEY (Id_bien));</a:t>
              </a:r>
            </a:p>
          </p:txBody>
        </p:sp>
        <p:pic>
          <p:nvPicPr>
            <p:cNvPr id="28" name="Image 27">
              <a:extLst>
                <a:ext uri="{FF2B5EF4-FFF2-40B4-BE49-F238E27FC236}">
                  <a16:creationId xmlns:a16="http://schemas.microsoft.com/office/drawing/2014/main" id="{4FCD85F7-9791-1551-7BA1-B87325E6C8DC}"/>
                </a:ext>
              </a:extLst>
            </p:cNvPr>
            <p:cNvPicPr>
              <a:picLocks noChangeAspect="1"/>
            </p:cNvPicPr>
            <p:nvPr/>
          </p:nvPicPr>
          <p:blipFill>
            <a:blip r:embed="rId5"/>
            <a:stretch>
              <a:fillRect/>
            </a:stretch>
          </p:blipFill>
          <p:spPr>
            <a:xfrm>
              <a:off x="91260" y="5586884"/>
              <a:ext cx="4313294" cy="1247152"/>
            </a:xfrm>
            <a:prstGeom prst="rect">
              <a:avLst/>
            </a:prstGeom>
          </p:spPr>
        </p:pic>
      </p:grpSp>
      <p:grpSp>
        <p:nvGrpSpPr>
          <p:cNvPr id="32" name="Groupe 31">
            <a:extLst>
              <a:ext uri="{FF2B5EF4-FFF2-40B4-BE49-F238E27FC236}">
                <a16:creationId xmlns:a16="http://schemas.microsoft.com/office/drawing/2014/main" id="{34E2D34B-01DA-1DB9-8285-F11FADA9B790}"/>
              </a:ext>
            </a:extLst>
          </p:cNvPr>
          <p:cNvGrpSpPr/>
          <p:nvPr/>
        </p:nvGrpSpPr>
        <p:grpSpPr>
          <a:xfrm>
            <a:off x="8285705" y="1351819"/>
            <a:ext cx="3994202" cy="3539218"/>
            <a:chOff x="8285705" y="1351819"/>
            <a:chExt cx="3994202" cy="3539218"/>
          </a:xfrm>
        </p:grpSpPr>
        <p:sp>
          <p:nvSpPr>
            <p:cNvPr id="14" name="ZoneTexte 13">
              <a:extLst>
                <a:ext uri="{FF2B5EF4-FFF2-40B4-BE49-F238E27FC236}">
                  <a16:creationId xmlns:a16="http://schemas.microsoft.com/office/drawing/2014/main" id="{ED4E1BF5-791E-7B95-E7A6-B54DDB72E8B2}"/>
                </a:ext>
              </a:extLst>
            </p:cNvPr>
            <p:cNvSpPr txBox="1"/>
            <p:nvPr/>
          </p:nvSpPr>
          <p:spPr>
            <a:xfrm>
              <a:off x="8285705" y="1351819"/>
              <a:ext cx="3994202" cy="2092881"/>
            </a:xfrm>
            <a:prstGeom prst="rect">
              <a:avLst/>
            </a:prstGeom>
            <a:noFill/>
          </p:spPr>
          <p:txBody>
            <a:bodyPr wrap="square">
              <a:spAutoFit/>
            </a:bodyPr>
            <a:lstStyle/>
            <a:p>
              <a:r>
                <a:rPr lang="fr-ML" b="1" dirty="0">
                  <a:latin typeface="Calibri" panose="020F0502020204030204" pitchFamily="34" charset="0"/>
                  <a:ea typeface="Calibri" panose="020F0502020204030204" pitchFamily="34" charset="0"/>
                  <a:cs typeface="Calibri" panose="020F0502020204030204" pitchFamily="34" charset="0"/>
                </a:rPr>
                <a:t>CREATE TABLE public.Commune </a:t>
              </a:r>
              <a:r>
                <a:rPr lang="fr-ML" dirty="0">
                  <a:latin typeface="Calibri" panose="020F0502020204030204" pitchFamily="34" charset="0"/>
                  <a:ea typeface="Calibri" panose="020F0502020204030204" pitchFamily="34" charset="0"/>
                  <a:cs typeface="Calibri" panose="020F0502020204030204" pitchFamily="34" charset="0"/>
                </a:rPr>
                <a:t>(</a:t>
              </a:r>
            </a:p>
            <a:p>
              <a:r>
                <a:rPr lang="fr-ML" sz="1600" dirty="0">
                  <a:latin typeface="Calibri" panose="020F0502020204030204" pitchFamily="34" charset="0"/>
                  <a:ea typeface="Calibri" panose="020F0502020204030204" pitchFamily="34" charset="0"/>
                  <a:cs typeface="Calibri" panose="020F0502020204030204" pitchFamily="34" charset="0"/>
                </a:rPr>
                <a:t>            </a:t>
              </a:r>
              <a:r>
                <a:rPr lang="fr-ML" sz="1200" dirty="0">
                  <a:latin typeface="Calibri" panose="020F0502020204030204" pitchFamily="34" charset="0"/>
                  <a:ea typeface="Calibri" panose="020F0502020204030204" pitchFamily="34" charset="0"/>
                  <a:cs typeface="Calibri" panose="020F0502020204030204" pitchFamily="34" charset="0"/>
                </a:rPr>
                <a:t>id_codedep_codecommune VARCHAR NOT NULL,</a:t>
              </a:r>
            </a:p>
            <a:p>
              <a:r>
                <a:rPr lang="fr-ML" sz="1200" dirty="0">
                  <a:latin typeface="Calibri" panose="020F0502020204030204" pitchFamily="34" charset="0"/>
                  <a:ea typeface="Calibri" panose="020F0502020204030204" pitchFamily="34" charset="0"/>
                  <a:cs typeface="Calibri" panose="020F0502020204030204" pitchFamily="34" charset="0"/>
                </a:rPr>
                <a:t>                Code_departement VARCHAR NOT NULL,</a:t>
              </a:r>
            </a:p>
            <a:p>
              <a:r>
                <a:rPr lang="fr-ML" sz="1200" dirty="0">
                  <a:latin typeface="Calibri" panose="020F0502020204030204" pitchFamily="34" charset="0"/>
                  <a:ea typeface="Calibri" panose="020F0502020204030204" pitchFamily="34" charset="0"/>
                  <a:cs typeface="Calibri" panose="020F0502020204030204" pitchFamily="34" charset="0"/>
                </a:rPr>
                <a:t>                Code_commune INTEGER NOT NULL,</a:t>
              </a:r>
            </a:p>
            <a:p>
              <a:r>
                <a:rPr lang="fr-ML" sz="1200" dirty="0">
                  <a:latin typeface="Calibri" panose="020F0502020204030204" pitchFamily="34" charset="0"/>
                  <a:ea typeface="Calibri" panose="020F0502020204030204" pitchFamily="34" charset="0"/>
                  <a:cs typeface="Calibri" panose="020F0502020204030204" pitchFamily="34" charset="0"/>
                </a:rPr>
                <a:t>                Nom_commune VARCHAR(50) NOT NULL,</a:t>
              </a:r>
            </a:p>
            <a:p>
              <a:r>
                <a:rPr lang="fr-ML" sz="1200" dirty="0">
                  <a:latin typeface="Calibri" panose="020F0502020204030204" pitchFamily="34" charset="0"/>
                  <a:ea typeface="Calibri" panose="020F0502020204030204" pitchFamily="34" charset="0"/>
                  <a:cs typeface="Calibri" panose="020F0502020204030204" pitchFamily="34" charset="0"/>
                </a:rPr>
                <a:t>                Code_postal INTEGER,</a:t>
              </a:r>
            </a:p>
            <a:p>
              <a:r>
                <a:rPr lang="fr-ML" sz="1200" dirty="0">
                  <a:latin typeface="Calibri" panose="020F0502020204030204" pitchFamily="34" charset="0"/>
                  <a:ea typeface="Calibri" panose="020F0502020204030204" pitchFamily="34" charset="0"/>
                  <a:cs typeface="Calibri" panose="020F0502020204030204" pitchFamily="34" charset="0"/>
                </a:rPr>
                <a:t>                Population INTEGER NOT NULL,</a:t>
              </a:r>
            </a:p>
            <a:p>
              <a:r>
                <a:rPr lang="fr-ML" sz="1200" dirty="0">
                  <a:latin typeface="Calibri" panose="020F0502020204030204" pitchFamily="34" charset="0"/>
                  <a:ea typeface="Calibri" panose="020F0502020204030204" pitchFamily="34" charset="0"/>
                  <a:cs typeface="Calibri" panose="020F0502020204030204" pitchFamily="34" charset="0"/>
                </a:rPr>
                <a:t>                id_region INTEGER NOT NULL,</a:t>
              </a:r>
            </a:p>
            <a:p>
              <a:r>
                <a:rPr lang="fr-ML" sz="1200" dirty="0">
                  <a:latin typeface="Calibri" panose="020F0502020204030204" pitchFamily="34" charset="0"/>
                  <a:ea typeface="Calibri" panose="020F0502020204030204" pitchFamily="34" charset="0"/>
                  <a:cs typeface="Calibri" panose="020F0502020204030204" pitchFamily="34" charset="0"/>
                </a:rPr>
                <a:t>                CONSTRAINT id_codedep_codecommune PRIMARY KEY    (id_codedep_codecommune));</a:t>
              </a:r>
            </a:p>
          </p:txBody>
        </p:sp>
        <p:pic>
          <p:nvPicPr>
            <p:cNvPr id="31" name="Image 30">
              <a:extLst>
                <a:ext uri="{FF2B5EF4-FFF2-40B4-BE49-F238E27FC236}">
                  <a16:creationId xmlns:a16="http://schemas.microsoft.com/office/drawing/2014/main" id="{87570F39-E1B5-9EAB-55E0-6C40035A82ED}"/>
                </a:ext>
              </a:extLst>
            </p:cNvPr>
            <p:cNvPicPr>
              <a:picLocks noChangeAspect="1"/>
            </p:cNvPicPr>
            <p:nvPr/>
          </p:nvPicPr>
          <p:blipFill>
            <a:blip r:embed="rId6"/>
            <a:stretch>
              <a:fillRect/>
            </a:stretch>
          </p:blipFill>
          <p:spPr>
            <a:xfrm>
              <a:off x="8392394" y="3429001"/>
              <a:ext cx="3742379" cy="1462036"/>
            </a:xfrm>
            <a:prstGeom prst="rect">
              <a:avLst/>
            </a:prstGeom>
          </p:spPr>
        </p:pic>
      </p:grpSp>
    </p:spTree>
    <p:extLst>
      <p:ext uri="{BB962C8B-B14F-4D97-AF65-F5344CB8AC3E}">
        <p14:creationId xmlns:p14="http://schemas.microsoft.com/office/powerpoint/2010/main" val="86809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32;p41">
            <a:extLst>
              <a:ext uri="{FF2B5EF4-FFF2-40B4-BE49-F238E27FC236}">
                <a16:creationId xmlns:a16="http://schemas.microsoft.com/office/drawing/2014/main" id="{F119912B-039A-C640-0ACC-7D7EAA2B536D}"/>
              </a:ext>
            </a:extLst>
          </p:cNvPr>
          <p:cNvSpPr txBox="1">
            <a:spLocks noGrp="1"/>
          </p:cNvSpPr>
          <p:nvPr>
            <p:ph type="title"/>
          </p:nvPr>
        </p:nvSpPr>
        <p:spPr>
          <a:xfrm>
            <a:off x="638881" y="4474080"/>
            <a:ext cx="10909640" cy="1065836"/>
          </a:xfrm>
          <a:prstGeom prst="rect">
            <a:avLst/>
          </a:prstGeom>
        </p:spPr>
        <p:txBody>
          <a:bodyPr spcFirstLastPara="1" vert="horz" lIns="91440" tIns="45720" rIns="91440" bIns="45720" rtlCol="0" anchor="ctr" anchorCtr="0">
            <a:normAutofit/>
          </a:bodyPr>
          <a:lstStyle/>
          <a:p>
            <a:pPr marL="0" lvl="0" indent="0" algn="ctr">
              <a:spcAft>
                <a:spcPts val="0"/>
              </a:spcAft>
              <a:buClr>
                <a:schemeClr val="accent1"/>
              </a:buClr>
              <a:buSzPts val="3000"/>
            </a:pPr>
            <a:r>
              <a:rPr lang="en-US" sz="6600" b="0" dirty="0">
                <a:latin typeface="Calibri" panose="020F0502020204030204" pitchFamily="34" charset="0"/>
                <a:ea typeface="Calibri" panose="020F0502020204030204" pitchFamily="34" charset="0"/>
                <a:cs typeface="Calibri" panose="020F0502020204030204" pitchFamily="34" charset="0"/>
                <a:sym typeface="Calibri"/>
              </a:rPr>
              <a:t>Requêtes SQL et résultats</a:t>
            </a:r>
            <a:endParaRPr lang="en-US" sz="6600" dirty="0">
              <a:latin typeface="Calibri" panose="020F0502020204030204" pitchFamily="34" charset="0"/>
              <a:ea typeface="Calibri" panose="020F0502020204030204" pitchFamily="34" charset="0"/>
              <a:cs typeface="Calibri" panose="020F0502020204030204" pitchFamily="34" charset="0"/>
            </a:endParaRPr>
          </a:p>
        </p:txBody>
      </p:sp>
      <p:pic>
        <p:nvPicPr>
          <p:cNvPr id="9" name="Image 8" descr="Une image contenant habits, personne, Visage humain, sourire&#10;&#10;Description générée automatiquement">
            <a:extLst>
              <a:ext uri="{FF2B5EF4-FFF2-40B4-BE49-F238E27FC236}">
                <a16:creationId xmlns:a16="http://schemas.microsoft.com/office/drawing/2014/main" id="{28D27DD1-DDB5-2B47-5FAE-7381C3BC96D6}"/>
              </a:ext>
            </a:extLst>
          </p:cNvPr>
          <p:cNvPicPr>
            <a:picLocks noChangeAspect="1"/>
          </p:cNvPicPr>
          <p:nvPr/>
        </p:nvPicPr>
        <p:blipFill>
          <a:blip r:embed="rId2"/>
          <a:stretch>
            <a:fillRect/>
          </a:stretch>
        </p:blipFill>
        <p:spPr>
          <a:xfrm>
            <a:off x="5079907" y="208117"/>
            <a:ext cx="2401328" cy="4087368"/>
          </a:xfrm>
          <a:prstGeom prst="rect">
            <a:avLst/>
          </a:prstGeom>
        </p:spPr>
      </p:pic>
      <p:pic>
        <p:nvPicPr>
          <p:cNvPr id="5" name="Espace réservé du contenu 4">
            <a:extLst>
              <a:ext uri="{FF2B5EF4-FFF2-40B4-BE49-F238E27FC236}">
                <a16:creationId xmlns:a16="http://schemas.microsoft.com/office/drawing/2014/main" id="{1D1503AD-EA96-5203-84D0-34E270A6BD6B}"/>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33820" y="175557"/>
            <a:ext cx="3758184" cy="3607856"/>
          </a:xfrm>
          <a:prstGeom prst="rect">
            <a:avLst/>
          </a:prstGeom>
        </p:spPr>
      </p:pic>
      <p:pic>
        <p:nvPicPr>
          <p:cNvPr id="7" name="Google Shape;258;p33" descr="https://lh5.googleusercontent.com/TcdnvzxQ7ulQo8GiFwfIKujloK6EfAJv7ikP-EvnfdTVQnROS3WXw6XSx9Cpd73e_l7GCUAnbxroB-qlzG2fvYdCyl-Y5QZ95MpiD-GfDN-4taJyHRqsr3vOZzc3ONTBu52b0HIdUOMeHvdHiA_5tD0">
            <a:extLst>
              <a:ext uri="{FF2B5EF4-FFF2-40B4-BE49-F238E27FC236}">
                <a16:creationId xmlns:a16="http://schemas.microsoft.com/office/drawing/2014/main" id="{BB6DBCB2-8D6E-0A2D-2EAE-A559DC75C490}"/>
              </a:ext>
            </a:extLst>
          </p:cNvPr>
          <p:cNvPicPr preferRelativeResize="0"/>
          <p:nvPr/>
        </p:nvPicPr>
        <p:blipFill rotWithShape="1">
          <a:blip r:embed="rId5"/>
          <a:srcRect l="11387" t="12667" r="63940" b="13973"/>
          <a:stretch/>
        </p:blipFill>
        <p:spPr>
          <a:xfrm>
            <a:off x="199996" y="711246"/>
            <a:ext cx="3758184" cy="3715410"/>
          </a:xfrm>
          <a:prstGeom prst="rect">
            <a:avLst/>
          </a:prstGeom>
          <a:noFill/>
        </p:spPr>
      </p:pic>
      <p:sp>
        <p:nvSpPr>
          <p:cNvPr id="24"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AC97BADD-A50E-B033-8753-5AB478585114}"/>
              </a:ext>
            </a:extLst>
          </p:cNvPr>
          <p:cNvSpPr txBox="1"/>
          <p:nvPr/>
        </p:nvSpPr>
        <p:spPr>
          <a:xfrm>
            <a:off x="6882089" y="6010244"/>
            <a:ext cx="184731" cy="200055"/>
          </a:xfrm>
          <a:prstGeom prst="rect">
            <a:avLst/>
          </a:prstGeom>
          <a:solidFill>
            <a:srgbClr val="000000"/>
          </a:solidFill>
        </p:spPr>
        <p:txBody>
          <a:bodyPr wrap="none" rtlCol="0">
            <a:spAutoFit/>
          </a:bodyPr>
          <a:lstStyle/>
          <a:p>
            <a:pPr algn="r">
              <a:spcAft>
                <a:spcPts val="600"/>
              </a:spcAft>
            </a:pPr>
            <a:endParaRPr lang="fr-ML" sz="700" dirty="0">
              <a:solidFill>
                <a:srgbClr val="FFFFFF"/>
              </a:solidFill>
            </a:endParaRPr>
          </a:p>
        </p:txBody>
      </p:sp>
    </p:spTree>
    <p:extLst>
      <p:ext uri="{BB962C8B-B14F-4D97-AF65-F5344CB8AC3E}">
        <p14:creationId xmlns:p14="http://schemas.microsoft.com/office/powerpoint/2010/main" val="248478765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4580</TotalTime>
  <Words>5052</Words>
  <Application>Microsoft Office PowerPoint</Application>
  <PresentationFormat>Grand écran</PresentationFormat>
  <Paragraphs>349</Paragraphs>
  <Slides>22</Slides>
  <Notes>15</Notes>
  <HiddenSlides>0</HiddenSlides>
  <MMClips>0</MMClips>
  <ScaleCrop>false</ScaleCrop>
  <HeadingPairs>
    <vt:vector size="8" baseType="variant">
      <vt:variant>
        <vt:lpstr>Polices utilisées</vt:lpstr>
      </vt:variant>
      <vt:variant>
        <vt:i4>5</vt:i4>
      </vt:variant>
      <vt:variant>
        <vt:lpstr>Thème</vt:lpstr>
      </vt:variant>
      <vt:variant>
        <vt:i4>1</vt:i4>
      </vt:variant>
      <vt:variant>
        <vt:lpstr>Serveurs OLE incorporés</vt:lpstr>
      </vt:variant>
      <vt:variant>
        <vt:i4>1</vt:i4>
      </vt:variant>
      <vt:variant>
        <vt:lpstr>Titres des diapositives</vt:lpstr>
      </vt:variant>
      <vt:variant>
        <vt:i4>22</vt:i4>
      </vt:variant>
    </vt:vector>
  </HeadingPairs>
  <TitlesOfParts>
    <vt:vector size="29" baseType="lpstr">
      <vt:lpstr>Aptos</vt:lpstr>
      <vt:lpstr>Aptos Display</vt:lpstr>
      <vt:lpstr>Arial</vt:lpstr>
      <vt:lpstr>Calibri</vt:lpstr>
      <vt:lpstr>Courier New</vt:lpstr>
      <vt:lpstr>Thème Office</vt:lpstr>
      <vt:lpstr>Worksheet</vt:lpstr>
      <vt:lpstr>Création et utilisation de la base de données</vt:lpstr>
      <vt:lpstr>Contexte du projet</vt:lpstr>
      <vt:lpstr>La stratégie de sauvegarde et la conformité RGPD</vt:lpstr>
      <vt:lpstr>Les données initiales</vt:lpstr>
      <vt:lpstr>L’extrait du dictionnaire des données</vt:lpstr>
      <vt:lpstr>Le schéma relationnel normalisé</vt:lpstr>
      <vt:lpstr>La base de données avec les tables créées et les données chargées</vt:lpstr>
      <vt:lpstr>Les requêtes ou screenshot qui permettent de démontrer le bon chargement des données</vt:lpstr>
      <vt:lpstr>Requêtes SQL et résultats</vt:lpstr>
      <vt:lpstr>Requête 1: Nombre total d’appartements vendus au 1er semestre 2020</vt:lpstr>
      <vt:lpstr>Requête 2: Le nombre de ventes d’appartement par région pour le 1er semestre 2020</vt:lpstr>
      <vt:lpstr>Requête 3: Proportion des ventes d’appartements par le nombre de pièces</vt:lpstr>
      <vt:lpstr>Requête 4: Liste des 10 départements où le prix du mètre carré est le plus élevé</vt:lpstr>
      <vt:lpstr>Requête 5: Prix moyen du mètre carré d’une maison en Île-de-France</vt:lpstr>
      <vt:lpstr>Requête 6: Liste des 10 appartements les plus chers avec la région et le nombre de mètres carrés</vt:lpstr>
      <vt:lpstr>Requête 7: Taux d’évolution du nombre de ventes entre le premier et le second trimestre de 2020</vt:lpstr>
      <vt:lpstr>Requête 8: Le classement des régions par rapport au prix au mètre carré des appartement de plus de 4 pièces</vt:lpstr>
      <vt:lpstr>Requête 9: Liste des communes ayant eu au moins 50 ventes au 1er trimestre </vt:lpstr>
      <vt:lpstr>Requête 10: Différence en pourcentage du prix au mètre carré entre un appartement de 2 pièces et un appartement de 3 pièces</vt:lpstr>
      <vt:lpstr>Requête 11: Les moyennes de valeurs foncières pour le top 3 des communes des départements 6, 13, 33, 59 et 69</vt:lpstr>
      <vt:lpstr>Requête 12: Les 20 communes avec le plus de transactions pour 1000 habitants pour les communes qui dépassent les 10 000 habitants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kadiatou doucoure</dc:creator>
  <cp:lastModifiedBy>kadiatou doucoure</cp:lastModifiedBy>
  <cp:revision>3</cp:revision>
  <dcterms:created xsi:type="dcterms:W3CDTF">2024-06-29T10:20:13Z</dcterms:created>
  <dcterms:modified xsi:type="dcterms:W3CDTF">2024-07-20T12:04:59Z</dcterms:modified>
</cp:coreProperties>
</file>